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slides/slide8.xml" ContentType="application/vnd.openxmlformats-officedocument.presentationml.slide+xml"/>
  <Override PartName="/ppt/slides/slide19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Layouts/slideLayout1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27"/>
  </p:notesMasterIdLst>
  <p:handoutMasterIdLst>
    <p:handoutMasterId r:id="rId28"/>
  </p:handoutMasterIdLst>
  <p:sldIdLst>
    <p:sldId id="256" r:id="rId4"/>
    <p:sldId id="294" r:id="rId5"/>
    <p:sldId id="318" r:id="rId6"/>
    <p:sldId id="327" r:id="rId7"/>
    <p:sldId id="326" r:id="rId8"/>
    <p:sldId id="325" r:id="rId9"/>
    <p:sldId id="308" r:id="rId10"/>
    <p:sldId id="309" r:id="rId11"/>
    <p:sldId id="317" r:id="rId12"/>
    <p:sldId id="299" r:id="rId13"/>
    <p:sldId id="319" r:id="rId14"/>
    <p:sldId id="320" r:id="rId15"/>
    <p:sldId id="310" r:id="rId16"/>
    <p:sldId id="311" r:id="rId17"/>
    <p:sldId id="312" r:id="rId18"/>
    <p:sldId id="313" r:id="rId19"/>
    <p:sldId id="315" r:id="rId20"/>
    <p:sldId id="314" r:id="rId21"/>
    <p:sldId id="321" r:id="rId22"/>
    <p:sldId id="323" r:id="rId23"/>
    <p:sldId id="322" r:id="rId24"/>
    <p:sldId id="324" r:id="rId25"/>
    <p:sldId id="316" r:id="rId2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63" autoAdjust="0"/>
    <p:restoredTop sz="86477" autoAdjust="0"/>
  </p:normalViewPr>
  <p:slideViewPr>
    <p:cSldViewPr>
      <p:cViewPr>
        <p:scale>
          <a:sx n="102" d="100"/>
          <a:sy n="102" d="100"/>
        </p:scale>
        <p:origin x="-570" y="6"/>
      </p:cViewPr>
      <p:guideLst>
        <p:guide orient="horz" pos="184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ustomXml" Target="../customXml/item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matematickabiologie.cz/index.php?pg=zaklady-informatiky-pro-biology--algoritmizace-a-programovani--navrh-algoritmu-iv--tridici-algoritmus-bubble-sort" TargetMode="External"/><Relationship Id="rId2" Type="http://schemas.openxmlformats.org/officeDocument/2006/relationships/hyperlink" Target="https://www.fce.vutbr.cz/Mat/koutkova.h/distanc/bisekce.pdf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ksp.mff.cuni.cz/kucharky/slozitost/" TargetMode="External"/><Relationship Id="rId4" Type="http://schemas.openxmlformats.org/officeDocument/2006/relationships/hyperlink" Target="https://phoenix.inf.upol.cz/esf/ucebni/zakladni_alg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9998" y="339502"/>
            <a:ext cx="6836298" cy="1152128"/>
          </a:xfrm>
        </p:spPr>
        <p:txBody>
          <a:bodyPr/>
          <a:lstStyle/>
          <a:p>
            <a:r>
              <a:rPr lang="cs-CZ" altLang="ko-KR" dirty="0" smtClean="0"/>
              <a:t>Vybrané základní algoritmy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cs-CZ" altLang="ko-KR" b="1" dirty="0" smtClean="0"/>
              <a:t>Euklidův algoritmus, </a:t>
            </a:r>
            <a:r>
              <a:rPr lang="cs-CZ" altLang="ko-KR" b="1" dirty="0" err="1" smtClean="0"/>
              <a:t>Bubble</a:t>
            </a:r>
            <a:r>
              <a:rPr lang="cs-CZ" altLang="ko-KR" b="1" dirty="0" smtClean="0"/>
              <a:t> sort, </a:t>
            </a:r>
            <a:r>
              <a:rPr lang="cs-CZ" altLang="ko-KR" b="1" dirty="0" err="1" smtClean="0"/>
              <a:t>Select</a:t>
            </a:r>
            <a:r>
              <a:rPr lang="cs-CZ" altLang="ko-KR" b="1" dirty="0" smtClean="0"/>
              <a:t> sort, …</a:t>
            </a: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067694"/>
            <a:ext cx="5184575" cy="302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07704" y="483518"/>
            <a:ext cx="6652377" cy="3156518"/>
            <a:chOff x="3687661" y="1203598"/>
            <a:chExt cx="2252491" cy="3156518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Budeme třídit pole: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12, 8, 5, 2, 5, 16, 8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První průchod: 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8,5,2,5,12,8,16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Druhý průchod: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5,2,5,8,8,12,16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Třetí průchod: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2,5,5,8,8,12,16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Třídící algoritmy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763311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Příklad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94518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94518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Rounded Rectangle 51">
            <a:extLst>
              <a:ext uri="{FF2B5EF4-FFF2-40B4-BE49-F238E27FC236}">
                <a16:creationId xmlns:a16="http://schemas.microsoft.com/office/drawing/2014/main" xmlns="" id="{3C916ACC-C147-46A2-B870-1A55629C2C45}"/>
              </a:ext>
            </a:extLst>
          </p:cNvPr>
          <p:cNvSpPr/>
          <p:nvPr/>
        </p:nvSpPr>
        <p:spPr>
          <a:xfrm rot="16200000" flipH="1">
            <a:off x="1906927" y="4163626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2275355" y="4155159"/>
            <a:ext cx="4596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Proč nese algoritmus název </a:t>
            </a:r>
            <a:r>
              <a:rPr lang="cs-CZ" dirty="0" err="1" smtClean="0"/>
              <a:t>Bubble</a:t>
            </a:r>
            <a:r>
              <a:rPr lang="cs-CZ" dirty="0" smtClean="0"/>
              <a:t> sort? </a:t>
            </a:r>
          </a:p>
          <a:p>
            <a:r>
              <a:rPr lang="cs-CZ" dirty="0" smtClean="0"/>
              <a:t>Realizujte </a:t>
            </a:r>
            <a:r>
              <a:rPr lang="cs-CZ" dirty="0" err="1" smtClean="0"/>
              <a:t>Bubble</a:t>
            </a:r>
            <a:r>
              <a:rPr lang="cs-CZ" dirty="0" smtClean="0"/>
              <a:t> sort v prostředí </a:t>
            </a:r>
            <a:r>
              <a:rPr lang="cs-CZ" dirty="0" err="1" smtClean="0"/>
              <a:t>Scratch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197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2957" y="195486"/>
            <a:ext cx="6677123" cy="5649508"/>
            <a:chOff x="3679282" y="1203598"/>
            <a:chExt cx="2260870" cy="5649508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4801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Algoritmus třídění přímým výběrem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Kvadratická časová náročnost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Jednoduchá implementace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Vystačím s jedním polem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Algoritmus je nestabilní a nepatří mezi přirozené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Slovní popis algoritmu:</a:t>
              </a:r>
            </a:p>
            <a:p>
              <a:pPr marL="342900" indent="-342900">
                <a:buAutoNum type="arabicParenR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poli nalezneme nejmenší prvek a vyměníme ho s prvkem na první pozici. Tím dojde k rozdělení pole na dvě části. Již setříděnou (obsahuje jeden prvek) a nesetříděnou.</a:t>
              </a:r>
            </a:p>
            <a:p>
              <a:pPr marL="342900" indent="-342900">
                <a:buAutoNum type="arabicParenR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nesetříděné části najdeme nejmenší prvek a vyměníme ho s prvním prvkem nesetříděné části.</a:t>
              </a:r>
            </a:p>
            <a:p>
              <a:pPr marL="342900" indent="-342900">
                <a:buAutoNum type="arabicParenR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Opakujeme bod 2 do doby než nesetříděná část obsahuje pouze jeden prvek.</a:t>
              </a:r>
            </a:p>
            <a:p>
              <a:pPr marL="342900" indent="-342900">
                <a:buAutoNum type="arabicParenR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342900" indent="-342900">
                <a:buAutoNum type="arabicParenR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Třídící algoritmy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79282" y="1709507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err="1" smtClean="0">
                  <a:solidFill>
                    <a:schemeClr val="accent3"/>
                  </a:solidFill>
                  <a:cs typeface="Arial" pitchFamily="34" charset="0"/>
                </a:rPr>
                <a:t>Select</a:t>
              </a:r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 sort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67212" y="641281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19212" y="6412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838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2957" y="195486"/>
            <a:ext cx="6677123" cy="6480505"/>
            <a:chOff x="3679282" y="1203598"/>
            <a:chExt cx="2260870" cy="6480505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563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Příklad: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Budeme třídit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pole následujících prvků: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12, 8, 5, 2, 5, 16,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8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1: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2,</a:t>
              </a:r>
              <a:r>
                <a:rPr lang="cs-CZ" altLang="ko-KR" dirty="0" smtClean="0">
                  <a:solidFill>
                    <a:srgbClr val="FF0000"/>
                  </a:solidFill>
                  <a:cs typeface="Arial" pitchFamily="34" charset="0"/>
                </a:rPr>
                <a:t>|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8,12, 5,16, 8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2: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2, 5,</a:t>
              </a:r>
              <a:r>
                <a:rPr lang="cs-CZ" altLang="ko-KR" dirty="0" smtClean="0">
                  <a:solidFill>
                    <a:srgbClr val="FF0000"/>
                  </a:solidFill>
                  <a:cs typeface="Arial" pitchFamily="34" charset="0"/>
                </a:rPr>
                <a:t>|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12, 8,16, 8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3: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2, 5, 8,</a:t>
              </a:r>
              <a:r>
                <a:rPr lang="cs-CZ" altLang="ko-KR" dirty="0" smtClean="0">
                  <a:solidFill>
                    <a:srgbClr val="FF0000"/>
                  </a:solidFill>
                  <a:cs typeface="Arial" pitchFamily="34" charset="0"/>
                </a:rPr>
                <a:t>|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12,16, 8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4: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2, 5, 8, 8,</a:t>
              </a:r>
              <a:r>
                <a:rPr lang="cs-CZ" altLang="ko-KR" dirty="0" smtClean="0">
                  <a:solidFill>
                    <a:srgbClr val="FF0000"/>
                  </a:solidFill>
                  <a:cs typeface="Arial" pitchFamily="34" charset="0"/>
                </a:rPr>
                <a:t>|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16, 12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5: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2, 5, 8, 8, 12, </a:t>
              </a:r>
              <a:r>
                <a:rPr lang="cs-CZ" altLang="ko-KR" dirty="0" smtClean="0">
                  <a:solidFill>
                    <a:srgbClr val="FF0000"/>
                  </a:solidFill>
                  <a:cs typeface="Arial" pitchFamily="34" charset="0"/>
                </a:rPr>
                <a:t>|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16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342900" indent="-342900">
                <a:buAutoNum type="arabicParenR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Třídící algoritmy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79282" y="1709507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err="1" smtClean="0">
                  <a:solidFill>
                    <a:schemeClr val="accent3"/>
                  </a:solidFill>
                  <a:cs typeface="Arial" pitchFamily="34" charset="0"/>
                </a:rPr>
                <a:t>Select</a:t>
              </a:r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 sort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67212" y="641281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19212" y="6412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7" name="Přímá spojnice se šipkou 6"/>
          <p:cNvCxnSpPr/>
          <p:nvPr/>
        </p:nvCxnSpPr>
        <p:spPr>
          <a:xfrm flipH="1" flipV="1">
            <a:off x="2123728" y="2499742"/>
            <a:ext cx="1728192" cy="21602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3987997" y="2571751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Setříděná část pole</a:t>
            </a:r>
            <a:endParaRPr lang="cs-CZ" dirty="0"/>
          </a:p>
        </p:txBody>
      </p:sp>
      <p:cxnSp>
        <p:nvCxnSpPr>
          <p:cNvPr id="16" name="Přímá spojnice se šipkou 15"/>
          <p:cNvCxnSpPr/>
          <p:nvPr/>
        </p:nvCxnSpPr>
        <p:spPr>
          <a:xfrm flipH="1">
            <a:off x="2993212" y="2036336"/>
            <a:ext cx="1026000" cy="14401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/>
          <p:cNvSpPr txBox="1"/>
          <p:nvPr/>
        </p:nvSpPr>
        <p:spPr>
          <a:xfrm>
            <a:off x="4109825" y="185167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Nesetříděná část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3604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98981" y="267494"/>
            <a:ext cx="6652377" cy="4818512"/>
            <a:chOff x="3687661" y="1203598"/>
            <a:chExt cx="2252491" cy="4818512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v praxi často používaná skupina algoritmů jsou právě algoritmy sloužící k vyhledání prvku v množině prvků.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Binární vyhledávání je triviální algoritmus pracující nad již setříděným polem.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Slovní formulace algoritmu: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Hledaný prvek porovnáme s prvkem v polovině pole. Tento prvek nám rozdělí pole na dva intervaly.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případě že nalezený prvek je větší jak hledané číslo pokračujeme už v prohledávání jen intervalu s menšími čísly.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opačném případě naopak hledáme v druhém intervalu.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Celý postup znovu opakujeme na aktuálně zvoleném intervalu.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Vyhledávací algoritmy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763311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Binární vyhledávání (metoda půlení intervalu)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755207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755208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341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07703" y="58283"/>
            <a:ext cx="6912769" cy="5095511"/>
            <a:chOff x="3687661" y="1203598"/>
            <a:chExt cx="2291896" cy="5095511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91896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Příklad: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Úkolem je nalézt v poli číslo 99. Nechť pole obsahuje následující prvky: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5, 8, 15, 63, 72, 83, 84, 88, 92, 99, 100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1: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Najdu prvek v polovině:</a:t>
              </a: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5, 8, 15, 63, 72, </a:t>
              </a:r>
              <a:r>
                <a:rPr lang="cs-CZ" altLang="ko-KR" dirty="0">
                  <a:solidFill>
                    <a:srgbClr val="FF0000"/>
                  </a:solidFill>
                  <a:cs typeface="Arial" pitchFamily="34" charset="0"/>
                </a:rPr>
                <a:t>83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84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88, 92, 99,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100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2: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Provedu srovnání s hledaným čísle 99.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83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í rovno 99 =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&gt;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pokra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čuji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ve vyhledávání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83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&lt;9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9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=&gt;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hled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ám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řešení už pouze v horním intervalu čísel tedy 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84, 88, 92, 99, 100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3 (celý postup se opakuje):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Najdu prvek v polovině.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84, 88, </a:t>
              </a:r>
              <a:r>
                <a:rPr lang="cs-CZ" altLang="ko-KR" dirty="0">
                  <a:solidFill>
                    <a:srgbClr val="FF0000"/>
                  </a:solidFill>
                  <a:cs typeface="Arial" pitchFamily="34" charset="0"/>
                </a:rPr>
                <a:t>92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99, 100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4: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92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&lt;99 =&gt;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hled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ám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řešení už pouze mezi čísly 99, 100</a:t>
              </a:r>
            </a:p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Krok 5: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Dalším dělení intervalu </a:t>
              </a:r>
              <a:r>
                <a:rPr lang="cs-CZ" altLang="ko-KR" dirty="0" smtClean="0">
                  <a:solidFill>
                    <a:srgbClr val="FF0000"/>
                  </a:solidFill>
                  <a:cs typeface="Arial" pitchFamily="34" charset="0"/>
                </a:rPr>
                <a:t>99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100 nacházím hledané číslo 99!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Vyhledávací algoritmy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659000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Binární vyhledávání (metoda půlení intervalu)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477684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477685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269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07704" y="483518"/>
            <a:ext cx="6652377" cy="4264514"/>
            <a:chOff x="3687661" y="1203598"/>
            <a:chExt cx="2252491" cy="4264514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cs typeface="Arial" pitchFamily="34" charset="0"/>
                </a:rPr>
                <a:t>Úkol:</a:t>
              </a:r>
            </a:p>
            <a:p>
              <a:r>
                <a:rPr lang="cs-CZ" dirty="0" smtClean="0"/>
                <a:t>Vytvořte </a:t>
              </a:r>
              <a:r>
                <a:rPr lang="cs-CZ" dirty="0"/>
                <a:t>hru Hádání čísla. </a:t>
              </a:r>
              <a:endParaRPr lang="cs-CZ" dirty="0" smtClean="0"/>
            </a:p>
            <a:p>
              <a:endParaRPr lang="cs-CZ" dirty="0"/>
            </a:p>
            <a:p>
              <a:r>
                <a:rPr lang="cs-CZ" dirty="0" smtClean="0"/>
                <a:t>Počítač </a:t>
              </a:r>
              <a:r>
                <a:rPr lang="cs-CZ" dirty="0"/>
                <a:t>hádá číslo jenž si hráč myslí. </a:t>
              </a:r>
            </a:p>
            <a:p>
              <a:r>
                <a:rPr lang="cs-CZ" dirty="0"/>
                <a:t>Počítač řekne číslo a hráč odpovídá zda dané číslo je to </a:t>
              </a:r>
              <a:endParaRPr lang="cs-CZ" dirty="0" smtClean="0"/>
            </a:p>
            <a:p>
              <a:r>
                <a:rPr lang="cs-CZ" dirty="0" smtClean="0"/>
                <a:t>hledané</a:t>
              </a:r>
              <a:r>
                <a:rPr lang="cs-CZ" dirty="0"/>
                <a:t>, </a:t>
              </a:r>
              <a:r>
                <a:rPr lang="cs-CZ" dirty="0" smtClean="0"/>
                <a:t>či </a:t>
              </a:r>
              <a:r>
                <a:rPr lang="cs-CZ" dirty="0"/>
                <a:t>je hledané větší, nebo menší. Počítač se metodou </a:t>
              </a:r>
              <a:endParaRPr lang="cs-CZ" dirty="0" smtClean="0"/>
            </a:p>
            <a:p>
              <a:r>
                <a:rPr lang="cs-CZ" dirty="0" smtClean="0"/>
                <a:t>půlení intervalu </a:t>
              </a:r>
              <a:r>
                <a:rPr lang="cs-CZ" dirty="0"/>
                <a:t>dostane v co nejkratším počtu pokusů k </a:t>
              </a:r>
              <a:endParaRPr lang="cs-CZ" dirty="0" smtClean="0"/>
            </a:p>
            <a:p>
              <a:r>
                <a:rPr lang="cs-CZ" dirty="0" smtClean="0"/>
                <a:t>hledanému </a:t>
              </a:r>
              <a:r>
                <a:rPr lang="cs-CZ" dirty="0"/>
                <a:t>číslu.</a:t>
              </a:r>
            </a:p>
            <a:p>
              <a:endParaRPr lang="cs-CZ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Vyhledávací algoritmy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763311"/>
              <a:ext cx="2252491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Binární vyhledávání (metoda půlení intervalu)</a:t>
              </a:r>
            </a:p>
            <a:p>
              <a:endParaRPr lang="cs-CZ" altLang="ko-KR" b="1" dirty="0">
                <a:solidFill>
                  <a:schemeClr val="accent3"/>
                </a:solidFill>
                <a:cs typeface="Arial" pitchFamily="34" charset="0"/>
              </a:endParaRPr>
            </a:p>
            <a:p>
              <a:endParaRPr lang="cs-CZ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endParaRPr lang="cs-CZ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endPara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94518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94518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69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98981" y="267494"/>
            <a:ext cx="6849483" cy="4996556"/>
            <a:chOff x="3687661" y="1203598"/>
            <a:chExt cx="2252491" cy="4129693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3281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Nejjednodušší metoda pro řešení rovnice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f(x)=0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na intervalu 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&lt;</a:t>
              </a:r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a,b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&gt;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Musím znát předem interval v kterém leží řešení.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Snadn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á implementace</a:t>
              </a:r>
            </a:p>
            <a:p>
              <a:endPara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rovnic v praxi častá operace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Metoda má jistá omezení (např. musí být spojitá a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f(a)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f(b)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musí mít rozdílná znaménka)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Metoda vychází již z principu uvedeném ve vyhledávání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Metoda konverguje k řešení pomalu =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&gt;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existují rychlejší metody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Řešení rovnice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763311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Metoda půlení intervalu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755207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755208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57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98981" y="267494"/>
            <a:ext cx="6849483" cy="1395571"/>
            <a:chOff x="3687661" y="1203598"/>
            <a:chExt cx="2252491" cy="1153450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305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Ukázka hledání řešení: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[1]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Řešení rovnice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763311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Metoda půlení intervalu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755207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755208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885" y="1670114"/>
            <a:ext cx="3914400" cy="342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6152582" y="2355726"/>
            <a:ext cx="2929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Graficky kořen představuje</a:t>
            </a:r>
          </a:p>
          <a:p>
            <a:r>
              <a:rPr lang="cs-CZ" dirty="0"/>
              <a:t>p</a:t>
            </a:r>
            <a:r>
              <a:rPr lang="cs-CZ" dirty="0" smtClean="0"/>
              <a:t>růsečík s osou </a:t>
            </a:r>
            <a:r>
              <a:rPr lang="cs-CZ" b="1" dirty="0" smtClean="0"/>
              <a:t>x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085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98982" y="267494"/>
            <a:ext cx="6993498" cy="3922360"/>
            <a:chOff x="3687661" y="1203598"/>
            <a:chExt cx="2299851" cy="3241861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79728"/>
              <a:ext cx="2299851" cy="2365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Slovní formulace algoritmu: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342900" indent="-342900">
                <a:buAutoNum type="arabicParenR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Najdeme střed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na intervalu 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&lt;</a:t>
              </a:r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a,b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&gt;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; 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p=a+(b-a)/2</a:t>
              </a:r>
            </a:p>
            <a:p>
              <a:pPr marL="342900" indent="-342900">
                <a:buAutoNum type="arabicParenR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Provedeme testy:</a:t>
              </a:r>
            </a:p>
            <a:p>
              <a:pPr marL="800100" lvl="1" indent="-342900">
                <a:buAutoNum type="alphaLcParenR"/>
              </a:pP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Je-li funk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ční hodnota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f(p)=0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=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&gt;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nalezeno, kořen je p</a:t>
              </a:r>
            </a:p>
            <a:p>
              <a:pPr marL="800100" lvl="1" indent="-342900">
                <a:buAutoNum type="alphaLcParenR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Je-li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f(p)*f(b)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&gt;0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řešení leží na intervalu 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&lt;</a:t>
              </a:r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a,p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&gt;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jinak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leží na intervalu 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&lt;</a:t>
              </a:r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p,b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&gt;</a:t>
              </a:r>
              <a:endPara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342900" indent="-342900">
                <a:buAutoNum type="arabicParenR"/>
              </a:pP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Postup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opakujeme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 novém intervalu do doby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nal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ezení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řešení respektive konce dělení.</a:t>
              </a:r>
              <a:endPara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Řešení rovnice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763311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Metoda půlení intervalu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755207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755208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420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98982" y="267494"/>
            <a:ext cx="6993498" cy="5213739"/>
            <a:chOff x="3687661" y="1203598"/>
            <a:chExt cx="2299851" cy="430919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3687661" y="2079728"/>
                  <a:ext cx="2299851" cy="34330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Výpočet odmocniny bez použití hotové funkce</a:t>
                  </a:r>
                </a:p>
                <a:p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Iterační vzorce vycházející z numerické metody (Newtonova metoda tečen):</a:t>
                  </a:r>
                </a:p>
                <a:p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	Výpočet druhé odmocniny čísla </a:t>
                  </a:r>
                  <a:r>
                    <a:rPr lang="cs-CZ" altLang="ko-KR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a</a:t>
                  </a:r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:</a:t>
                  </a:r>
                </a:p>
                <a:p>
                  <a:endParaRPr lang="cs-CZ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cs-CZ" altLang="ko-KR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𝑖</m:t>
                            </m:r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+1</m:t>
                            </m:r>
                          </m:sub>
                        </m:sSub>
                        <m:r>
                          <a:rPr lang="cs-CZ" altLang="ko-KR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  <a:cs typeface="Arial" pitchFamily="34" charset="0"/>
                          </a:rPr>
                          <m:t>=</m:t>
                        </m:r>
                        <m:f>
                          <m:fPr>
                            <m:ctrlP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fPr>
                          <m:num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1</m:t>
                            </m:r>
                          </m:num>
                          <m:den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den>
                        </m:f>
                        <m:r>
                          <a:rPr lang="cs-CZ" altLang="ko-KR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  <a:cs typeface="Arial" pitchFamily="34" charset="0"/>
                          </a:rPr>
                          <m:t>(</m:t>
                        </m:r>
                        <m:sSub>
                          <m:sSubPr>
                            <m:ctrlP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cs-CZ" altLang="ko-KR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  <a:cs typeface="Arial" pitchFamily="34" charset="0"/>
                          </a:rPr>
                          <m:t>+</m:t>
                        </m:r>
                        <m:f>
                          <m:fPr>
                            <m:ctrlP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fPr>
                          <m:num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num>
                          <m:den>
                            <m:sSub>
                              <m:sSubPr>
                                <m:ctrlP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𝑖</m:t>
                                </m:r>
                              </m:sub>
                            </m:sSub>
                          </m:den>
                        </m:f>
                        <m:r>
                          <a:rPr lang="cs-CZ" altLang="ko-KR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  <a:cs typeface="Arial" pitchFamily="34" charset="0"/>
                          </a:rPr>
                          <m:t>)</m:t>
                        </m:r>
                      </m:oMath>
                    </m:oMathPara>
                  </a14:m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	Výpočet třetí odmocniny:</a:t>
                  </a:r>
                </a:p>
                <a:p>
                  <a:endParaRPr lang="cs-CZ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pPr lvl="5"/>
                  <a:r>
                    <a:rPr lang="cs-CZ" altLang="ko-KR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 </a:t>
                  </a:r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  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𝑥</m:t>
                          </m:r>
                        </m:e>
                        <m:sub>
                          <m: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  <m: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+1</m:t>
                          </m:r>
                        </m:sub>
                      </m:sSub>
                      <m:r>
                        <a:rPr lang="cs-CZ" altLang="ko-KR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3</m:t>
                          </m:r>
                        </m:den>
                      </m:f>
                      <m:r>
                        <a:rPr lang="cs-CZ" altLang="ko-KR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(</m:t>
                      </m:r>
                      <m:sSub>
                        <m:sSubPr>
                          <m:ctrlP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2</m:t>
                          </m:r>
                          <m: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𝑥</m:t>
                          </m:r>
                        </m:e>
                        <m:sub>
                          <m: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cs-CZ" altLang="ko-KR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+</m:t>
                      </m:r>
                      <m:f>
                        <m:fPr>
                          <m:ctrlP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cs-CZ" altLang="ko-KR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𝑎</m:t>
                          </m:r>
                        </m:num>
                        <m:den>
                          <m:sSubSup>
                            <m:sSubSupPr>
                              <m:ctrlPr>
                                <a:rPr lang="cs-CZ" altLang="ko-KR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SupPr>
                            <m:e>
                              <m:r>
                                <a:rPr lang="cs-CZ" altLang="ko-KR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cs-CZ" altLang="ko-KR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  <m:sup/>
                          </m:sSubSup>
                          <m:r>
                            <a:rPr lang="cs-CZ" altLang="ko-KR" b="0" i="1" baseline="3000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2</m:t>
                          </m:r>
                        </m:den>
                      </m:f>
                      <m:r>
                        <a:rPr lang="cs-CZ" altLang="ko-KR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)</m:t>
                      </m:r>
                    </m:oMath>
                  </a14:m>
                  <a:endParaRPr lang="cs-CZ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pPr marL="2571750" lvl="5" indent="-285750">
                    <a:buFont typeface="Arial" panose="020B0604020202020204" pitchFamily="34" charset="0"/>
                    <a:buChar char="•"/>
                  </a:pPr>
                  <a:endParaRPr lang="cs-CZ" altLang="ko-KR" i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 Math"/>
                    <a:cs typeface="Arial" pitchFamily="34" charset="0"/>
                  </a:endParaRPr>
                </a:p>
                <a:p>
                  <a:pPr lvl="5"/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87661" y="2079728"/>
                  <a:ext cx="2299851" cy="3433067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610" t="-734"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381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Algoritmy v kalkulačce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763311"/>
              <a:ext cx="2252491" cy="305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Výpočet odmocniny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755207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755208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66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35696" y="299523"/>
            <a:ext cx="6652377" cy="4264514"/>
            <a:chOff x="3687661" y="1203598"/>
            <a:chExt cx="2252491" cy="4264514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Jednoduché algoritmy, s kterými by se žáci měli seznámit.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Jednoduchá realizace v libovolném jazyce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Možnost srovnávat s postupy „hrubou silou“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Vysvětlení pojmů jako počet iterací, časová náročnost, …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Bohatá diskuse nad problematikou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Kreslení vývojových diagramů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Úvod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13257" y="79265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5257" y="792654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07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98981" y="267493"/>
            <a:ext cx="6849483" cy="1046534"/>
            <a:chOff x="3687661" y="1203598"/>
            <a:chExt cx="2252491" cy="864969"/>
          </a:xfrm>
        </p:grpSpPr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381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Algoritmy v kalkulačce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763311"/>
              <a:ext cx="2252491" cy="305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Příklad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755207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755208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464506"/>
              </p:ext>
            </p:extLst>
          </p:nvPr>
        </p:nvGraphicFramePr>
        <p:xfrm>
          <a:off x="1903848" y="944695"/>
          <a:ext cx="6768752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4826"/>
                <a:gridCol w="1512168"/>
                <a:gridCol w="2304256"/>
                <a:gridCol w="200750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Krok 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aseline="-25000" dirty="0" smtClean="0"/>
                        <a:t>a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x</a:t>
                      </a:r>
                      <a:r>
                        <a:rPr lang="cs-CZ" baseline="-25000" dirty="0" err="1" smtClean="0"/>
                        <a:t>i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r>
                        <a:rPr lang="cs-CZ" baseline="-25000" dirty="0" smtClean="0"/>
                        <a:t>i+1</a:t>
                      </a:r>
                      <a:endParaRPr lang="cs-CZ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348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1,00 (zvoleno)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Není definováno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348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1,00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174,50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348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174,5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88,25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348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88,25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46,10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348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46,10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26,82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348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26,82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19,90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348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19,90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18,69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348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18,69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18,65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bdélník 3"/>
          <p:cNvSpPr/>
          <p:nvPr/>
        </p:nvSpPr>
        <p:spPr>
          <a:xfrm>
            <a:off x="1972080" y="4371950"/>
            <a:ext cx="67763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Algoritmus končí když se dva výsledky po sobě neliší. Např. </a:t>
            </a:r>
            <a:r>
              <a:rPr lang="cs-CZ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|x</a:t>
            </a:r>
            <a:r>
              <a:rPr lang="cs-CZ" altLang="ko-KR" b="1" baseline="-25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i+1</a:t>
            </a:r>
            <a:r>
              <a:rPr lang="cs-CZ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-x</a:t>
            </a:r>
            <a:r>
              <a:rPr lang="cs-CZ" altLang="ko-KR" b="1" baseline="-25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</a:t>
            </a:r>
            <a:r>
              <a:rPr lang="cs-CZ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|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&lt; 0,01</a:t>
            </a:r>
            <a:endParaRPr lang="cs-CZ" altLang="ko-KR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00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98982" y="195486"/>
            <a:ext cx="6993498" cy="5266294"/>
            <a:chOff x="3687661" y="1203598"/>
            <a:chExt cx="2299851" cy="43526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3687661" y="2067254"/>
                  <a:ext cx="2299851" cy="34889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Výpočet funkcí sinus, cosinus bez použití hotové funkce</a:t>
                  </a:r>
                </a:p>
                <a:p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Vychází z </a:t>
                  </a:r>
                  <a:r>
                    <a:rPr lang="cs-CZ" altLang="ko-KR" dirty="0" err="1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Taylorova</a:t>
                  </a:r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 rozvoje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cs-CZ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cs-CZ" altLang="ko-KR" dirty="0" err="1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Maclaurinova</a:t>
                  </a:r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 řada: 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altLang="ko-KR" b="0" i="0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𝑥</m:t>
                            </m:r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=</m:t>
                            </m:r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𝑥</m:t>
                            </m:r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3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3!</m:t>
                                </m:r>
                              </m:den>
                            </m:f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5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5!</m:t>
                                </m:r>
                              </m:den>
                            </m:f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7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7!</m:t>
                                </m:r>
                              </m:den>
                            </m:f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+…</m:t>
                            </m:r>
                          </m:e>
                        </m:func>
                      </m:oMath>
                    </m:oMathPara>
                  </a14:m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altLang="ko-KR" b="0" i="0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𝑥</m:t>
                            </m:r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=1−</m:t>
                            </m:r>
                            <m:f>
                              <m:fPr>
                                <m:ctrlP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2!</m:t>
                                </m:r>
                              </m:den>
                            </m:f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4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4!</m:t>
                                </m:r>
                              </m:den>
                            </m:f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cs-CZ" altLang="ko-KR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6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cs-CZ" altLang="ko-KR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6!</m:t>
                                </m:r>
                              </m:den>
                            </m:f>
                            <m:r>
                              <a:rPr lang="cs-CZ" altLang="ko-KR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  <a:cs typeface="Arial" pitchFamily="34" charset="0"/>
                              </a:rPr>
                              <m:t>+…</m:t>
                            </m:r>
                          </m:e>
                        </m:func>
                      </m:oMath>
                    </m:oMathPara>
                  </a14:m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r>
                    <a:rPr lang="cs-CZ" altLang="ko-KR" b="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 		</a:t>
                  </a:r>
                  <a14:m>
                    <m:oMath xmlns:m="http://schemas.openxmlformats.org/officeDocument/2006/math">
                      <m:r>
                        <a:rPr lang="cs-CZ" altLang="ko-KR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𝑡𝑔</m:t>
                      </m:r>
                      <m:r>
                        <a:rPr lang="cs-CZ" altLang="ko-KR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 </m:t>
                      </m:r>
                      <m:r>
                        <a:rPr lang="cs-CZ" altLang="ko-KR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𝑥</m:t>
                      </m:r>
                      <m:r>
                        <a:rPr lang="cs-CZ" altLang="ko-KR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cs-CZ" altLang="ko-KR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𝑥</m:t>
                      </m:r>
                      <m:r>
                        <a:rPr lang="cs-CZ" altLang="ko-KR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+</m:t>
                      </m:r>
                      <m:f>
                        <m:fPr>
                          <m:ctrlP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3</m:t>
                          </m:r>
                        </m:den>
                      </m:f>
                      <m:sSup>
                        <m:sSupPr>
                          <m:ctrlP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pPr>
                        <m:e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3</m:t>
                          </m:r>
                        </m:sup>
                      </m:sSup>
                      <m:r>
                        <a:rPr lang="cs-CZ" altLang="ko-KR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+</m:t>
                      </m:r>
                      <m:f>
                        <m:fPr>
                          <m:ctrlP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2</m:t>
                          </m:r>
                        </m:num>
                        <m:den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15</m:t>
                          </m:r>
                        </m:den>
                      </m:f>
                      <m:sSup>
                        <m:sSupPr>
                          <m:ctrlP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pPr>
                        <m:e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5</m:t>
                          </m:r>
                        </m:sup>
                      </m:sSup>
                      <m:r>
                        <a:rPr lang="cs-CZ" altLang="ko-KR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+</m:t>
                      </m:r>
                      <m:f>
                        <m:fPr>
                          <m:ctrlP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17</m:t>
                          </m:r>
                        </m:num>
                        <m:den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315</m:t>
                          </m:r>
                        </m:den>
                      </m:f>
                      <m:sSup>
                        <m:sSupPr>
                          <m:ctrlP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pPr>
                        <m:e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cs-CZ" altLang="ko-KR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cs typeface="Arial" pitchFamily="34" charset="0"/>
                            </a:rPr>
                            <m:t>7</m:t>
                          </m:r>
                        </m:sup>
                      </m:sSup>
                      <m:r>
                        <a:rPr lang="cs-CZ" altLang="ko-KR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cs typeface="Arial" pitchFamily="34" charset="0"/>
                        </a:rPr>
                        <m:t>+…</m:t>
                      </m:r>
                    </m:oMath>
                  </a14:m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cs-CZ" altLang="ko-KR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rPr>
                    <a:t>Více členů řady znamená větší přesnost/výpočetní náročnost</a:t>
                  </a:r>
                </a:p>
                <a:p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 Math"/>
                    <a:cs typeface="Arial" pitchFamily="34" charset="0"/>
                  </a:endParaRPr>
                </a:p>
                <a:p>
                  <a:pPr lvl="5"/>
                  <a:endParaRPr lang="cs-CZ" altLang="ko-K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87661" y="2067254"/>
                  <a:ext cx="2299851" cy="3488977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610" t="-722"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381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Algoritmy v kalkulačce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9996" y="1683803"/>
              <a:ext cx="2252491" cy="305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Výpočet goniometrických funkcí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8612" y="657150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90612" y="657151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67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98982" y="195486"/>
            <a:ext cx="6993498" cy="3907268"/>
            <a:chOff x="3687661" y="1203598"/>
            <a:chExt cx="2299851" cy="3229389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67254"/>
              <a:ext cx="2299851" cy="236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třídící algoritmy: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Quick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sort,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Merge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sort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Binární vyhledávací stromy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Grafické algoritmy: DDA,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Bresenham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semínkové vyplňování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soustavy rovnic: Gaussova eliminační metoda, libovolná iterační metoda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381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Úkol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9996" y="1683803"/>
              <a:ext cx="2252491" cy="305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Samostatné studium algoritmů pro učitele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8612" y="657150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90612" y="657151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623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98982" y="267494"/>
            <a:ext cx="6993498" cy="3685188"/>
            <a:chOff x="3687661" y="1203598"/>
            <a:chExt cx="2299851" cy="3045836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1858265"/>
              <a:ext cx="2299851" cy="2391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[1]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ČIHÁK, Michal. Hledání kořenů rovnic jedné reálné proměnné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[online].[cit. 2018-08-19]. </a:t>
              </a:r>
              <a:r>
                <a:rPr lang="en-US" altLang="ko-KR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Dostupn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é z: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https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://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www.fce.vutbr.cz/Mat/koutkova.h/distanc/bisekce.pdf</a:t>
              </a:r>
              <a:endParaRPr lang="cs-CZ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[2] 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HOLČÍK, Jiří, KOMENDA, Martin (</a:t>
              </a:r>
              <a:r>
                <a:rPr lang="cs-CZ" altLang="ko-KR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eds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.) a kol. Matematická biologie: e-</a:t>
              </a:r>
              <a:r>
                <a:rPr lang="cs-CZ" altLang="ko-KR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learningová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učebnice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[online].[cit. 2018-08-19]. </a:t>
              </a:r>
              <a:r>
                <a:rPr lang="en-US" altLang="ko-KR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Dostupn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é z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h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ttp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://portal.matematickabiologie.cz/index.php?pg=zaklady-informatiky-pro-biology--algoritmizace-a-programovani--navrh-algoritmu-iv--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tridici-algoritmus-bubble-sort</a:t>
              </a:r>
              <a:endParaRPr lang="cs-CZ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[3] VE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ČERKA,</a:t>
              </a:r>
              <a:r>
                <a:rPr lang="cs-CZ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Arnošt.</a:t>
              </a:r>
              <a:r>
                <a:rPr lang="cs-CZ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 </a:t>
              </a:r>
              <a:r>
                <a:rPr lang="cs-CZ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Základní algoritmy</a:t>
              </a:r>
              <a:r>
                <a:rPr lang="cs-CZ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 [online]. [cit. </a:t>
              </a:r>
              <a:r>
                <a:rPr lang="cs-CZ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2018-08-19]. </a:t>
              </a:r>
              <a:r>
                <a:rPr lang="cs-CZ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Dostupné z: </a:t>
              </a:r>
              <a:r>
                <a:rPr lang="cs-CZ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https://</a:t>
              </a:r>
              <a:r>
                <a:rPr lang="cs-CZ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phoenix.inf.upol.cz/esf/ucebni/zakladni_alg.pdf</a:t>
              </a:r>
              <a:endParaRPr lang="cs-CZ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[4]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TESAŘ Karel, MAREŠ Martin, Recepty z programátorské kuchařky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[online]. [cit. 2018-08-16]. </a:t>
              </a:r>
              <a:r>
                <a:rPr lang="en-US" altLang="ko-KR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Dostupn</a:t>
              </a:r>
              <a:r>
                <a:rPr lang="cs-CZ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é z: </a:t>
              </a:r>
              <a:r>
                <a:rPr lang="cs-CZ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https://ksp.mff.cuni.cz/kucharky/slozitost/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381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Zdroje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72081" y="755207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24081" y="755208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01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35696" y="299523"/>
            <a:ext cx="6912768" cy="5095511"/>
            <a:chOff x="3687661" y="1203598"/>
            <a:chExt cx="2252491" cy="5095511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Jedná se o důležitou vlastnost algoritmu, která nám ukazuje na jeho „kvalitu“. Slouží k porovnání algoritmů mezi sebou sloužícím ke stejným účelům.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Vlastnost ukazuje na jeho rychlost, neměří se však v časových jednotkách jak by se mohlo zdát z názvu.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Vyjadřuje závislost času potřebného k provedení výpočtu na rozsahu vstupních dat. Měří se počtem provedených operací.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Př. T(n)=5+2n</a:t>
              </a:r>
              <a:r>
                <a:rPr lang="cs-CZ" altLang="ko-KR" baseline="30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kde n je počet vstupních dat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Při počtu vstupních dat 10 je T(n)=205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T(n) může mít závislost lineární, kvadratickou, logaritmickou, …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Základní terminologie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867126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Časová náročnost algoritmu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13257" y="79265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5257" y="792654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Obdélník 1"/>
          <p:cNvSpPr/>
          <p:nvPr/>
        </p:nvSpPr>
        <p:spPr>
          <a:xfrm>
            <a:off x="2054285" y="3373040"/>
            <a:ext cx="6475167" cy="57606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810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35696" y="299523"/>
            <a:ext cx="6912768" cy="1217526"/>
            <a:chOff x="3687661" y="1203598"/>
            <a:chExt cx="2252491" cy="1217526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Základní terminologie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7661" y="1867126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Časová náročnost algoritmu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13257" y="79265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5257" y="792654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392" y="1496309"/>
            <a:ext cx="4991216" cy="3523713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2" name="Přímá spojnice se šipkou 11"/>
          <p:cNvCxnSpPr/>
          <p:nvPr/>
        </p:nvCxnSpPr>
        <p:spPr>
          <a:xfrm flipH="1">
            <a:off x="5364088" y="4083918"/>
            <a:ext cx="1944217" cy="52003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/>
          <p:cNvSpPr txBox="1"/>
          <p:nvPr/>
        </p:nvSpPr>
        <p:spPr>
          <a:xfrm>
            <a:off x="7379169" y="3899252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Nejmenší</a:t>
            </a:r>
            <a:endParaRPr lang="cs-CZ" dirty="0"/>
          </a:p>
        </p:txBody>
      </p:sp>
      <p:cxnSp>
        <p:nvCxnSpPr>
          <p:cNvPr id="18" name="Přímá spojnice se šipkou 17"/>
          <p:cNvCxnSpPr/>
          <p:nvPr/>
        </p:nvCxnSpPr>
        <p:spPr>
          <a:xfrm flipH="1">
            <a:off x="5364088" y="1229017"/>
            <a:ext cx="1877281" cy="56070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/>
          <p:cNvSpPr txBox="1"/>
          <p:nvPr/>
        </p:nvSpPr>
        <p:spPr>
          <a:xfrm>
            <a:off x="7290860" y="1075619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Největší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870654" y="4603948"/>
            <a:ext cx="429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n</a:t>
            </a:r>
          </a:p>
        </p:txBody>
      </p:sp>
      <p:sp>
        <p:nvSpPr>
          <p:cNvPr id="20" name="TextovéPole 19"/>
          <p:cNvSpPr txBox="1"/>
          <p:nvPr/>
        </p:nvSpPr>
        <p:spPr>
          <a:xfrm>
            <a:off x="1468533" y="142039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T(n)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553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95241" y="123478"/>
            <a:ext cx="6692832" cy="4931971"/>
            <a:chOff x="3673963" y="1027553"/>
            <a:chExt cx="2266189" cy="4931971"/>
          </a:xfrm>
        </p:grpSpPr>
        <p:sp>
          <p:nvSpPr>
            <p:cNvPr id="9" name="TextBox 8"/>
            <p:cNvSpPr txBox="1"/>
            <p:nvPr/>
          </p:nvSpPr>
          <p:spPr>
            <a:xfrm>
              <a:off x="3673963" y="1712207"/>
              <a:ext cx="2252491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Jedná se o velikost paměti, kterou algoritmus spotřebuje při svém běhu.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Obvykle udáváno jako počet potřebných bloků paměti stejné velikosti (počet proměnných, velikost pole, ...)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Reálně kolik program zabírá paměti počítače.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Příklad algoritmu v Pythonu (nalezení maxima v poli):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[4]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provede n-1 porovnání, časová závislost je tedy lineární. Paměťová závislost taktéž, případně konstantní pokud nám bude stačit si pamatovat jen jedno číslo a to max.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027553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Základní terminologie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83403" y="1675625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Paměťová náročnost (složitost) algoritmu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13257" y="59270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5257" y="59270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Obdélník 3"/>
          <p:cNvSpPr/>
          <p:nvPr/>
        </p:nvSpPr>
        <p:spPr>
          <a:xfrm>
            <a:off x="3629609" y="2787774"/>
            <a:ext cx="485217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 smtClean="0"/>
              <a:t>          </a:t>
            </a:r>
            <a:r>
              <a:rPr lang="cs-CZ" sz="1300" dirty="0" err="1" smtClean="0"/>
              <a:t>def</a:t>
            </a:r>
            <a:r>
              <a:rPr lang="cs-CZ" sz="1300" dirty="0" smtClean="0"/>
              <a:t> maximum(pole</a:t>
            </a:r>
            <a:r>
              <a:rPr lang="cs-CZ" sz="1300" dirty="0"/>
              <a:t>): </a:t>
            </a:r>
            <a:endParaRPr lang="cs-CZ" sz="1300" dirty="0" smtClean="0"/>
          </a:p>
          <a:p>
            <a:r>
              <a:rPr lang="cs-CZ" sz="1300" dirty="0" smtClean="0"/>
              <a:t>	</a:t>
            </a:r>
            <a:r>
              <a:rPr lang="cs-CZ" sz="1300" dirty="0" err="1" smtClean="0"/>
              <a:t>docasne_max</a:t>
            </a:r>
            <a:r>
              <a:rPr lang="cs-CZ" sz="1300" dirty="0" smtClean="0"/>
              <a:t> </a:t>
            </a:r>
            <a:r>
              <a:rPr lang="cs-CZ" sz="1300" dirty="0"/>
              <a:t>= pole[0] </a:t>
            </a:r>
            <a:endParaRPr lang="cs-CZ" sz="1300" dirty="0" smtClean="0"/>
          </a:p>
          <a:p>
            <a:r>
              <a:rPr lang="cs-CZ" sz="1300" dirty="0" smtClean="0"/>
              <a:t>	</a:t>
            </a:r>
            <a:r>
              <a:rPr lang="cs-CZ" sz="1300" dirty="0" err="1" smtClean="0"/>
              <a:t>for</a:t>
            </a:r>
            <a:r>
              <a:rPr lang="cs-CZ" sz="1300" dirty="0" smtClean="0"/>
              <a:t> </a:t>
            </a:r>
            <a:r>
              <a:rPr lang="cs-CZ" sz="1300" dirty="0"/>
              <a:t>prvek in pole: </a:t>
            </a:r>
            <a:endParaRPr lang="cs-CZ" sz="1300" dirty="0" smtClean="0"/>
          </a:p>
          <a:p>
            <a:r>
              <a:rPr lang="cs-CZ" sz="1300" dirty="0" smtClean="0"/>
              <a:t>	   </a:t>
            </a:r>
            <a:r>
              <a:rPr lang="cs-CZ" sz="1300" dirty="0" err="1" smtClean="0"/>
              <a:t>if</a:t>
            </a:r>
            <a:r>
              <a:rPr lang="cs-CZ" sz="1300" dirty="0" smtClean="0"/>
              <a:t>(prvek </a:t>
            </a:r>
            <a:r>
              <a:rPr lang="cs-CZ" sz="1300" dirty="0"/>
              <a:t>&gt; </a:t>
            </a:r>
            <a:r>
              <a:rPr lang="cs-CZ" sz="1300" dirty="0" err="1"/>
              <a:t>docasne_max</a:t>
            </a:r>
            <a:r>
              <a:rPr lang="cs-CZ" sz="1300" dirty="0"/>
              <a:t>): </a:t>
            </a:r>
            <a:endParaRPr lang="cs-CZ" sz="1300" dirty="0" smtClean="0"/>
          </a:p>
          <a:p>
            <a:r>
              <a:rPr lang="cs-CZ" sz="1300" dirty="0" smtClean="0"/>
              <a:t>	   </a:t>
            </a:r>
            <a:r>
              <a:rPr lang="cs-CZ" sz="1300" dirty="0" err="1" smtClean="0"/>
              <a:t>docasne_max</a:t>
            </a:r>
            <a:r>
              <a:rPr lang="cs-CZ" sz="1300" dirty="0" smtClean="0"/>
              <a:t> </a:t>
            </a:r>
            <a:r>
              <a:rPr lang="cs-CZ" sz="1300" dirty="0"/>
              <a:t>= prvek </a:t>
            </a:r>
            <a:endParaRPr lang="cs-CZ" sz="1300" dirty="0" smtClean="0"/>
          </a:p>
          <a:p>
            <a:r>
              <a:rPr lang="cs-CZ" sz="1300" dirty="0"/>
              <a:t>	</a:t>
            </a:r>
            <a:r>
              <a:rPr lang="cs-CZ" sz="1300" dirty="0" smtClean="0"/>
              <a:t>return </a:t>
            </a:r>
            <a:r>
              <a:rPr lang="cs-CZ" sz="1300" dirty="0" err="1" smtClean="0"/>
              <a:t>docasne_max</a:t>
            </a:r>
            <a:endParaRPr lang="cs-CZ" sz="1300" dirty="0" smtClean="0"/>
          </a:p>
          <a:p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3707904" y="2859782"/>
            <a:ext cx="3432956" cy="1252636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249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2957" y="195486"/>
            <a:ext cx="6677123" cy="5372509"/>
            <a:chOff x="3679282" y="1203598"/>
            <a:chExt cx="2260870" cy="5372509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Algoritmů sloužící k setřídění pole čísel podle velikosti je velké množství. Postupy se liší především časovou náročností.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Bubble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sort patří mezi základní algoritmy, lze jej snadno implementovat, nicméně časová náročnost je kvadratická.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Algoritmus je založen na přímé výměně sousedních prvků.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Slovní formulace algoritmu: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Algoritmus prochází pole délky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od začátku do konce, porovnává vždy dvojice sousedních prvků, v případě že nejsou ve správném pořadí dojde k jejich výměně.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každém dalším průchodu už postup aplikuje na pole délky o jeden prvek kratší (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n-1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Pokud při průchodu pole nedojde k žádné výměně algoritmus končí.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Třídící algoritmy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79282" y="1709507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err="1" smtClean="0">
                  <a:solidFill>
                    <a:schemeClr val="accent3"/>
                  </a:solidFill>
                  <a:cs typeface="Arial" pitchFamily="34" charset="0"/>
                </a:rPr>
                <a:t>Bubble</a:t>
              </a:r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 sort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67212" y="641281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19212" y="6412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024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35696" y="299523"/>
            <a:ext cx="6652377" cy="3433517"/>
            <a:chOff x="3687661" y="1203598"/>
            <a:chExt cx="2252491" cy="3433517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Slovní formulace algoritmu: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28600" indent="-228600">
                <a:buAutoNum type="arabicParenR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Máme dvě přirozená čísla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</a:t>
              </a:r>
            </a:p>
            <a:p>
              <a:pPr marL="228600" indent="-228600">
                <a:buAutoNum type="arabicParenR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Dokud není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nulové opakujeme následující kroky:</a:t>
              </a: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a) D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 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ulo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žíme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zbytek po dělení čísla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číslem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tedy </a:t>
              </a:r>
              <a:r>
                <a:rPr lang="cs-CZ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=</a:t>
              </a:r>
              <a:r>
                <a:rPr lang="cs-CZ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%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</a:t>
              </a:r>
              <a:endParaRPr lang="cs-CZ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b) Do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uložíme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do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uložíme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či-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=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=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</a:t>
              </a: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3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Výsledek největšího společného dělitele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nalezneme v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endParaRPr lang="cs-CZ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Největší společný dělitel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13257" y="79265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5257" y="792654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Rounded Rectangle 51">
            <a:extLst>
              <a:ext uri="{FF2B5EF4-FFF2-40B4-BE49-F238E27FC236}">
                <a16:creationId xmlns:a16="http://schemas.microsoft.com/office/drawing/2014/main" xmlns="" id="{3C916ACC-C147-46A2-B870-1A55629C2C45}"/>
              </a:ext>
            </a:extLst>
          </p:cNvPr>
          <p:cNvSpPr/>
          <p:nvPr/>
        </p:nvSpPr>
        <p:spPr>
          <a:xfrm rot="16200000" flipH="1">
            <a:off x="1824981" y="4305047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2193409" y="4296580"/>
            <a:ext cx="6532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Nakreslete vývojový diagram algoritmu a implementujte ho ve </a:t>
            </a:r>
          </a:p>
          <a:p>
            <a:r>
              <a:rPr lang="cs-CZ" dirty="0" smtClean="0"/>
              <a:t>vybraném jazyce.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281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2957" y="195486"/>
            <a:ext cx="6677123" cy="5372509"/>
            <a:chOff x="3679282" y="1203598"/>
            <a:chExt cx="2260870" cy="5372509"/>
          </a:xfrm>
        </p:grpSpPr>
        <p:sp>
          <p:nvSpPr>
            <p:cNvPr id="9" name="TextBox 8"/>
            <p:cNvSpPr txBox="1"/>
            <p:nvPr/>
          </p:nvSpPr>
          <p:spPr>
            <a:xfrm>
              <a:off x="3687661" y="2051792"/>
              <a:ext cx="2252491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Algoritmů sloužící k setřídění pole čísel podle velikosti je velké množství. Postupy se liší především časovou náročností.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Bubble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sort patří mezi základní algoritmy, lze jej snadno implementovat, nicméně časová náročnost je kvadratická.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Algoritmus je založen na přímé výměně sousedních prvků.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Slovní formulace algoritmu: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Algoritmus prochází pole délky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od začátku do konce, porovnává vždy dvojice sousedních prvků, v případě že nejsou ve správném pořadí dojde k jejich výměně.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každém dalším průchodu už postup aplikuje na pole délky o jeden prvek kratší (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n-1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Pokud při průchodu pole nedojde k žádné výměně algoritmus končí.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Třídící algoritmy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79282" y="1709507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err="1" smtClean="0">
                  <a:solidFill>
                    <a:schemeClr val="accent3"/>
                  </a:solidFill>
                  <a:cs typeface="Arial" pitchFamily="34" charset="0"/>
                </a:rPr>
                <a:t>Bubble</a:t>
              </a:r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 sort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67212" y="641281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19212" y="6412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192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Algoritmy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2957" y="195486"/>
            <a:ext cx="6677123" cy="875241"/>
            <a:chOff x="3679282" y="1203598"/>
            <a:chExt cx="2260870" cy="875241"/>
          </a:xfrm>
        </p:grpSpPr>
        <p:sp>
          <p:nvSpPr>
            <p:cNvPr id="10" name="TextBox 9"/>
            <p:cNvSpPr txBox="1"/>
            <p:nvPr/>
          </p:nvSpPr>
          <p:spPr>
            <a:xfrm>
              <a:off x="368766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Třídící algoritmy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79282" y="1709507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Vývojový diagram </a:t>
              </a:r>
              <a:r>
                <a:rPr lang="cs-CZ" altLang="ko-KR" b="1" dirty="0" err="1" smtClean="0">
                  <a:solidFill>
                    <a:schemeClr val="accent3"/>
                  </a:solidFill>
                  <a:cs typeface="Arial" pitchFamily="34" charset="0"/>
                </a:rPr>
                <a:t>Bubble</a:t>
              </a:r>
              <a:r>
                <a:rPr lang="cs-CZ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 sort </a:t>
              </a:r>
              <a:r>
                <a:rPr lang="en-US" altLang="ko-KR" b="1" dirty="0" smtClean="0">
                  <a:solidFill>
                    <a:schemeClr val="accent3"/>
                  </a:solidFill>
                  <a:cs typeface="Arial" pitchFamily="34" charset="0"/>
                </a:rPr>
                <a:t>[2]</a:t>
              </a:r>
              <a:endParaRPr lang="ko-KR" altLang="en-US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67212" y="641281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19212" y="6412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098" name="Picture 2" descr="http://portal.matematickabiologie.cz/res/image/algoritmizace_a_programovani/algoritm4/bubbleSo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211" y="1085890"/>
            <a:ext cx="4530543" cy="405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2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B7F460-4426-407C-AF4C-63E6A00A1DF5}"/>
</file>

<file path=customXml/itemProps2.xml><?xml version="1.0" encoding="utf-8"?>
<ds:datastoreItem xmlns:ds="http://schemas.openxmlformats.org/officeDocument/2006/customXml" ds:itemID="{294FAA46-D4E7-41E3-BF77-12F5CDDEA0F7}"/>
</file>

<file path=customXml/itemProps3.xml><?xml version="1.0" encoding="utf-8"?>
<ds:datastoreItem xmlns:ds="http://schemas.openxmlformats.org/officeDocument/2006/customXml" ds:itemID="{BF32B738-B1FC-4B89-B1F5-26C40D29E8EE}"/>
</file>

<file path=docProps/app.xml><?xml version="1.0" encoding="utf-8"?>
<Properties xmlns="http://schemas.openxmlformats.org/officeDocument/2006/extended-properties" xmlns:vt="http://schemas.openxmlformats.org/officeDocument/2006/docPropsVTypes">
  <TotalTime>5860</TotalTime>
  <Words>1642</Words>
  <Application>Microsoft Office PowerPoint</Application>
  <PresentationFormat>Předvádění na obrazovce (16:9)</PresentationFormat>
  <Paragraphs>324</Paragraphs>
  <Slides>23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23</vt:i4>
      </vt:variant>
    </vt:vector>
  </HeadingPairs>
  <TitlesOfParts>
    <vt:vector size="26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173</cp:revision>
  <dcterms:created xsi:type="dcterms:W3CDTF">2016-12-05T23:26:54Z</dcterms:created>
  <dcterms:modified xsi:type="dcterms:W3CDTF">2018-08-24T08:38:51Z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