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23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notesSlides/notesSlide15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6.xml" ContentType="application/vnd.openxmlformats-officedocument.presentationml.notesSlide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notesSlides/notesSlide17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17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27"/>
  </p:notesMasterIdLst>
  <p:handoutMasterIdLst>
    <p:handoutMasterId r:id="rId28"/>
  </p:handoutMasterIdLst>
  <p:sldIdLst>
    <p:sldId id="256" r:id="rId4"/>
    <p:sldId id="329" r:id="rId5"/>
    <p:sldId id="354" r:id="rId6"/>
    <p:sldId id="355" r:id="rId7"/>
    <p:sldId id="356" r:id="rId8"/>
    <p:sldId id="302" r:id="rId9"/>
    <p:sldId id="357" r:id="rId10"/>
    <p:sldId id="358" r:id="rId11"/>
    <p:sldId id="360" r:id="rId12"/>
    <p:sldId id="364" r:id="rId13"/>
    <p:sldId id="363" r:id="rId14"/>
    <p:sldId id="361" r:id="rId15"/>
    <p:sldId id="359" r:id="rId16"/>
    <p:sldId id="303" r:id="rId17"/>
    <p:sldId id="365" r:id="rId18"/>
    <p:sldId id="362" r:id="rId19"/>
    <p:sldId id="367" r:id="rId20"/>
    <p:sldId id="366" r:id="rId21"/>
    <p:sldId id="368" r:id="rId22"/>
    <p:sldId id="370" r:id="rId23"/>
    <p:sldId id="369" r:id="rId24"/>
    <p:sldId id="371" r:id="rId25"/>
    <p:sldId id="372" r:id="rId26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F8F8"/>
    <a:srgbClr val="179A9D"/>
    <a:srgbClr val="38D4CD"/>
    <a:srgbClr val="16B7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152" autoAdjust="0"/>
  </p:normalViewPr>
  <p:slideViewPr>
    <p:cSldViewPr>
      <p:cViewPr>
        <p:scale>
          <a:sx n="102" d="100"/>
          <a:sy n="102" d="100"/>
        </p:scale>
        <p:origin x="-444" y="504"/>
      </p:cViewPr>
      <p:guideLst>
        <p:guide orient="horz" pos="184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customXml" Target="../customXml/item2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35" Type="http://schemas.openxmlformats.org/officeDocument/2006/relationships/customXml" Target="../customXml/item3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xmlns="" id="{63067592-1177-4A8F-8559-88EAFFFB7C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3C2CF451-70E9-424F-9484-D9CA0DA36AD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0F118-FDC5-4298-8605-509719EC5E22}" type="datetimeFigureOut">
              <a:rPr lang="ko-KR" altLang="en-US" smtClean="0"/>
              <a:t>2018-08-24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52C3267D-5B5A-47A4-8D84-21A44F0D7B5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2F7C5F71-15FE-429B-AF61-61945D4F240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3CB6F-C11B-40A1-AA17-5337F931B3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7325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BDEB5-11C8-4FFD-966B-93DB62A96F3D}" type="datetimeFigureOut">
              <a:rPr lang="ko-KR" altLang="en-US" smtClean="0"/>
              <a:t>2018-08-24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2991A-D88A-415F-AA3F-DF12C52C61B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8068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Pro</a:t>
            </a:r>
            <a:r>
              <a:rPr lang="cs-CZ" baseline="0" dirty="0" smtClean="0"/>
              <a:t> zobrazení zdrojových kódů v Pythonu budeme používat editor Atom s balíčky:</a:t>
            </a:r>
          </a:p>
          <a:p>
            <a:r>
              <a:rPr lang="cs-CZ" baseline="0" dirty="0" err="1" smtClean="0"/>
              <a:t>PythonTools</a:t>
            </a:r>
            <a:endParaRPr lang="cs-CZ" baseline="0" dirty="0" smtClean="0"/>
          </a:p>
          <a:p>
            <a:r>
              <a:rPr lang="cs-CZ" baseline="0" dirty="0" err="1" smtClean="0"/>
              <a:t>AutoComplete</a:t>
            </a:r>
            <a:endParaRPr lang="cs-CZ" baseline="0" dirty="0" smtClean="0"/>
          </a:p>
          <a:p>
            <a:r>
              <a:rPr lang="cs-CZ" baseline="0" dirty="0" err="1" smtClean="0"/>
              <a:t>IdePython</a:t>
            </a:r>
            <a:endParaRPr lang="cs-CZ" baseline="0" dirty="0" smtClean="0"/>
          </a:p>
          <a:p>
            <a:r>
              <a:rPr lang="cs-CZ" baseline="0" dirty="0" smtClean="0"/>
              <a:t>Atom-Python-run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aseline="0" dirty="0" smtClean="0"/>
              <a:t>Cílem této úlohy je procvičit přiřazení a operace nad proměnnou daného typu.</a:t>
            </a:r>
          </a:p>
          <a:p>
            <a:r>
              <a:rPr lang="cs-CZ" baseline="0" dirty="0" smtClean="0"/>
              <a:t>V případě Pythonu je možné ukázat též formátovaní.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Pro pokročilejší studenty</a:t>
            </a:r>
            <a:r>
              <a:rPr lang="cs-CZ" baseline="0" dirty="0" smtClean="0"/>
              <a:t> na SŠ je možné rozebrat situaci, kdy převádíme hodnotu a potřebujeme znát jak výsledek, tak i to zda operace </a:t>
            </a:r>
            <a:r>
              <a:rPr lang="cs-CZ" baseline="0" smtClean="0"/>
              <a:t>byla úspěšná. 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31750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Různé</a:t>
            </a:r>
            <a:r>
              <a:rPr lang="cs-CZ" baseline="0" dirty="0" smtClean="0"/>
              <a:t> jazyky mají přístup k cyklům různý. Studenty je nutné vést ke znalosti použití různých typů cyklů pro různé situace. </a:t>
            </a:r>
          </a:p>
          <a:p>
            <a:r>
              <a:rPr lang="cs-CZ" baseline="0" dirty="0" smtClean="0"/>
              <a:t>Ukázat převod jednoho typu cyklu na druhý atd.</a:t>
            </a:r>
          </a:p>
          <a:p>
            <a:endParaRPr lang="cs-CZ" baseline="0" dirty="0" smtClean="0"/>
          </a:p>
          <a:p>
            <a:r>
              <a:rPr lang="cs-CZ" baseline="0" dirty="0" smtClean="0"/>
              <a:t>Zvýrazněny jsou Pythonem podporované konstrukty</a:t>
            </a:r>
          </a:p>
          <a:p>
            <a:endParaRPr lang="cs-CZ" baseline="0" dirty="0" smtClean="0"/>
          </a:p>
          <a:p>
            <a:r>
              <a:rPr lang="cs-CZ" baseline="0" dirty="0" smtClean="0"/>
              <a:t>Je možné se věnovat i nekonečným cyklům, které často tvoří běhové jádro jer např. </a:t>
            </a:r>
            <a:r>
              <a:rPr lang="cs-CZ" baseline="0" dirty="0" err="1" smtClean="0"/>
              <a:t>Pygame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aseline="0" dirty="0" smtClean="0"/>
              <a:t>Cílem této úlohy je ukázat elementární použití cyklů typu </a:t>
            </a:r>
            <a:r>
              <a:rPr lang="cs-CZ" baseline="0" dirty="0" err="1" smtClean="0"/>
              <a:t>while</a:t>
            </a:r>
            <a:r>
              <a:rPr lang="cs-CZ" baseline="0" dirty="0" smtClean="0"/>
              <a:t> a </a:t>
            </a:r>
            <a:r>
              <a:rPr lang="cs-CZ" baseline="0" dirty="0" err="1" smtClean="0"/>
              <a:t>for</a:t>
            </a:r>
            <a:r>
              <a:rPr lang="cs-CZ" baseline="0" dirty="0" smtClean="0"/>
              <a:t>.</a:t>
            </a:r>
          </a:p>
          <a:p>
            <a:r>
              <a:rPr lang="cs-CZ" baseline="0" dirty="0" smtClean="0"/>
              <a:t>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31750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aseline="0" dirty="0" smtClean="0"/>
              <a:t>Cílem této úlohy je ukázat elementární použití cyklů typu </a:t>
            </a:r>
            <a:r>
              <a:rPr lang="cs-CZ" baseline="0" dirty="0" err="1" smtClean="0"/>
              <a:t>while</a:t>
            </a:r>
            <a:r>
              <a:rPr lang="cs-CZ" baseline="0" dirty="0" smtClean="0"/>
              <a:t> a </a:t>
            </a:r>
            <a:r>
              <a:rPr lang="cs-CZ" baseline="0" dirty="0" err="1" smtClean="0"/>
              <a:t>for</a:t>
            </a:r>
            <a:r>
              <a:rPr lang="cs-CZ" baseline="0" dirty="0" smtClean="0"/>
              <a:t>.</a:t>
            </a:r>
          </a:p>
          <a:p>
            <a:r>
              <a:rPr lang="cs-CZ" baseline="0" dirty="0" smtClean="0"/>
              <a:t>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U této úlohy</a:t>
            </a:r>
            <a:r>
              <a:rPr lang="cs-CZ" baseline="0" dirty="0" smtClean="0"/>
              <a:t> můžeme ukázat i různé další varianty řešení, viz C-</a:t>
            </a:r>
            <a:r>
              <a:rPr lang="cs-CZ" baseline="0" dirty="0" err="1" smtClean="0"/>
              <a:t>like</a:t>
            </a:r>
            <a:r>
              <a:rPr lang="cs-CZ" baseline="0" dirty="0" smtClean="0"/>
              <a:t> zápis podmínky v ukázce.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31750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U této úlohy</a:t>
            </a:r>
            <a:r>
              <a:rPr lang="cs-CZ" baseline="0" dirty="0" smtClean="0"/>
              <a:t> můžeme ukázat i různé další varianty řešení, viz C-</a:t>
            </a:r>
            <a:r>
              <a:rPr lang="cs-CZ" baseline="0" dirty="0" err="1" smtClean="0"/>
              <a:t>like</a:t>
            </a:r>
            <a:r>
              <a:rPr lang="cs-CZ" baseline="0" dirty="0" smtClean="0"/>
              <a:t> zápis podmínky v ukázce.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3175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aseline="0" dirty="0" smtClean="0"/>
              <a:t>Pro případné procvičení operací nad d.t. je výhodné použít příkazovou řádku, nebo </a:t>
            </a:r>
            <a:r>
              <a:rPr lang="cs-CZ" baseline="0" dirty="0" err="1" smtClean="0"/>
              <a:t>ironpython</a:t>
            </a:r>
            <a:r>
              <a:rPr lang="cs-CZ" baseline="0" dirty="0" smtClean="0"/>
              <a:t>.</a:t>
            </a:r>
          </a:p>
          <a:p>
            <a:endParaRPr lang="cs-CZ" baseline="0" dirty="0" smtClean="0"/>
          </a:p>
          <a:p>
            <a:r>
              <a:rPr lang="cs-CZ" baseline="0" dirty="0" smtClean="0"/>
              <a:t>Pro pokročilejší studenty můžeme zmínit možnosti změny </a:t>
            </a:r>
            <a:r>
              <a:rPr lang="cs-CZ" baseline="0" smtClean="0"/>
              <a:t>obsahu proměnné/objektu </a:t>
            </a:r>
            <a:r>
              <a:rPr lang="cs-CZ" baseline="0" dirty="0" smtClean="0"/>
              <a:t>tj. </a:t>
            </a:r>
            <a:r>
              <a:rPr lang="cs-CZ" baseline="0" dirty="0" err="1" smtClean="0"/>
              <a:t>mutable</a:t>
            </a:r>
            <a:r>
              <a:rPr lang="cs-CZ" baseline="0" dirty="0" smtClean="0"/>
              <a:t> a </a:t>
            </a:r>
            <a:r>
              <a:rPr lang="cs-CZ" baseline="0" dirty="0" err="1" smtClean="0"/>
              <a:t>immutable</a:t>
            </a:r>
            <a:r>
              <a:rPr lang="cs-CZ" baseline="0" dirty="0" smtClean="0"/>
              <a:t> objekty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V Pythonu</a:t>
            </a:r>
            <a:r>
              <a:rPr lang="cs-CZ" baseline="0" dirty="0" smtClean="0"/>
              <a:t> je skoro vše objekt, je nutno to studentům zmínit. Ukázat na příkladech výhodná je třída </a:t>
            </a:r>
            <a:r>
              <a:rPr lang="cs-CZ" baseline="0" dirty="0" err="1" smtClean="0"/>
              <a:t>DateTime</a:t>
            </a:r>
            <a:r>
              <a:rPr lang="cs-CZ" baseline="0" dirty="0" smtClean="0"/>
              <a:t>, se kterou je možno experimentovat.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aseline="0" dirty="0" smtClean="0"/>
              <a:t>Cílem této úlohy je procvičit přiřazení a operace nad proměnnou daného typu.</a:t>
            </a:r>
          </a:p>
          <a:p>
            <a:r>
              <a:rPr lang="cs-CZ" baseline="0" dirty="0" smtClean="0"/>
              <a:t>V případě Pythonu je možné ukázat též formátovaní výstupů.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Triviální varianta trpí celou řadou nedostatků,</a:t>
            </a:r>
            <a:r>
              <a:rPr lang="cs-CZ" baseline="0" dirty="0" smtClean="0"/>
              <a:t> na které je důležité studenty upozornit:</a:t>
            </a:r>
            <a:endParaRPr lang="cs-CZ" dirty="0" smtClean="0"/>
          </a:p>
          <a:p>
            <a:r>
              <a:rPr lang="cs-CZ" dirty="0" smtClean="0"/>
              <a:t>Formátování výstupu</a:t>
            </a:r>
          </a:p>
          <a:p>
            <a:r>
              <a:rPr lang="cs-CZ" dirty="0" smtClean="0"/>
              <a:t>Duplicita výstupu – studenti neznají</a:t>
            </a:r>
            <a:r>
              <a:rPr lang="cs-CZ" baseline="0" dirty="0" smtClean="0"/>
              <a:t> funkce, nemohou </a:t>
            </a:r>
            <a:r>
              <a:rPr lang="cs-CZ" baseline="0" dirty="0" err="1" smtClean="0"/>
              <a:t>znovupoužívat</a:t>
            </a:r>
            <a:r>
              <a:rPr lang="cs-CZ" baseline="0" dirty="0" smtClean="0"/>
              <a:t> kód</a:t>
            </a:r>
          </a:p>
          <a:p>
            <a:endParaRPr lang="cs-CZ" baseline="0" dirty="0" smtClean="0"/>
          </a:p>
          <a:p>
            <a:r>
              <a:rPr lang="cs-CZ" baseline="0" dirty="0" smtClean="0"/>
              <a:t>V dalších variantách převodu měn je kód upravený tak, aby odstraňoval nedostatky, případně rozšiřoval funkčnost. Varianta 2 s použitím funkcí může např. sloužit pro zavedení pojmu funkce v budoucnosti.</a:t>
            </a:r>
          </a:p>
          <a:p>
            <a:r>
              <a:rPr lang="cs-CZ" baseline="0" dirty="0" smtClean="0"/>
              <a:t> 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18992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Studenti si mohou nahrát program na telefon a experimentovat s ním v prostředí </a:t>
            </a:r>
            <a:r>
              <a:rPr lang="cs-CZ" dirty="0" err="1" smtClean="0"/>
              <a:t>Pydroid</a:t>
            </a:r>
            <a:r>
              <a:rPr lang="cs-CZ" dirty="0" smtClean="0"/>
              <a:t>.</a:t>
            </a:r>
          </a:p>
          <a:p>
            <a:r>
              <a:rPr lang="cs-CZ" baseline="0" dirty="0" smtClean="0"/>
              <a:t>Je nutné vysvětlit základní princip </a:t>
            </a:r>
            <a:r>
              <a:rPr lang="cs-CZ" baseline="0" dirty="0" err="1" smtClean="0"/>
              <a:t>Tkinteru</a:t>
            </a:r>
            <a:r>
              <a:rPr lang="cs-CZ" baseline="0" dirty="0" smtClean="0"/>
              <a:t>. V případě začátečníků stačí ozřejmit objekt tlačítka, labelu, </a:t>
            </a:r>
            <a:r>
              <a:rPr lang="cs-CZ" baseline="0" dirty="0" err="1" smtClean="0"/>
              <a:t>textboxu</a:t>
            </a:r>
            <a:r>
              <a:rPr lang="cs-CZ" baseline="0" dirty="0" smtClean="0"/>
              <a:t>.</a:t>
            </a:r>
          </a:p>
          <a:p>
            <a:r>
              <a:rPr lang="cs-CZ" baseline="0" dirty="0" smtClean="0"/>
              <a:t>Studenti mohou doplnit převody dalších měn. Stačí jen doplnit příslušný label a proměnnou a vlastní výpočet převodu ve funkci </a:t>
            </a:r>
            <a:r>
              <a:rPr lang="cs-CZ" baseline="0" dirty="0" err="1" smtClean="0"/>
              <a:t>prevod</a:t>
            </a:r>
            <a:r>
              <a:rPr lang="cs-CZ" baseline="0" dirty="0" smtClean="0"/>
              <a:t>().</a:t>
            </a:r>
          </a:p>
          <a:p>
            <a:endParaRPr lang="cs-CZ" baseline="0" dirty="0" smtClean="0"/>
          </a:p>
          <a:p>
            <a:r>
              <a:rPr lang="cs-CZ" baseline="0" dirty="0" smtClean="0"/>
              <a:t>Pro pokročilejší program představuje úvod do událostmi řízeného programování GUI.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18992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U zápisu</a:t>
            </a:r>
            <a:r>
              <a:rPr lang="cs-CZ" baseline="0" dirty="0" smtClean="0"/>
              <a:t> podmínek v Pythonu dbáme na „</a:t>
            </a:r>
            <a:r>
              <a:rPr lang="cs-CZ" baseline="0" dirty="0" err="1" smtClean="0"/>
              <a:t>Pythonovský</a:t>
            </a:r>
            <a:r>
              <a:rPr lang="cs-CZ" baseline="0" dirty="0" smtClean="0"/>
              <a:t>“ zápis podmínek, tj. používáme odsazení bloků a psaní logických výrazů</a:t>
            </a:r>
          </a:p>
          <a:p>
            <a:r>
              <a:rPr lang="cs-CZ" baseline="0" dirty="0" smtClean="0"/>
              <a:t>Pokud studenti znají nějaký jiný jazyk, tak asi budeme odnaučovat psaní zbytečně mnoha závorek.</a:t>
            </a:r>
          </a:p>
          <a:p>
            <a:endParaRPr lang="cs-CZ" baseline="0" dirty="0" smtClean="0"/>
          </a:p>
          <a:p>
            <a:r>
              <a:rPr lang="cs-CZ" baseline="0" dirty="0" smtClean="0"/>
              <a:t>C: </a:t>
            </a:r>
            <a:r>
              <a:rPr lang="cs-CZ" baseline="0" dirty="0" err="1" smtClean="0"/>
              <a:t>if</a:t>
            </a:r>
            <a:r>
              <a:rPr lang="cs-CZ" baseline="0" dirty="0" smtClean="0"/>
              <a:t>(x&gt;y) </a:t>
            </a:r>
          </a:p>
          <a:p>
            <a:r>
              <a:rPr lang="cs-CZ" baseline="0" dirty="0" smtClean="0"/>
              <a:t>{…}</a:t>
            </a:r>
          </a:p>
          <a:p>
            <a:endParaRPr lang="cs-CZ" baseline="0" dirty="0" smtClean="0"/>
          </a:p>
          <a:p>
            <a:r>
              <a:rPr lang="cs-CZ" baseline="0" dirty="0" smtClean="0"/>
              <a:t>VS Python </a:t>
            </a:r>
          </a:p>
          <a:p>
            <a:r>
              <a:rPr lang="cs-CZ" baseline="0" dirty="0" err="1" smtClean="0"/>
              <a:t>if</a:t>
            </a:r>
            <a:r>
              <a:rPr lang="cs-CZ" baseline="0" dirty="0" smtClean="0"/>
              <a:t> x&gt;y:</a:t>
            </a:r>
          </a:p>
          <a:p>
            <a:r>
              <a:rPr lang="cs-CZ" baseline="0" dirty="0" smtClean="0"/>
              <a:t>    ….</a:t>
            </a:r>
          </a:p>
          <a:p>
            <a:r>
              <a:rPr lang="cs-CZ" dirty="0" smtClean="0"/>
              <a:t>Pro vyspělé studenty</a:t>
            </a:r>
            <a:r>
              <a:rPr lang="cs-CZ" baseline="0" dirty="0" smtClean="0"/>
              <a:t> SŠ, je možné ukázat různé zápisy té samé podmínky, u mladších spíše na pochopení operátorů, resp. daných logických operací.</a:t>
            </a:r>
          </a:p>
          <a:p>
            <a:endParaRPr lang="cs-CZ" baseline="0" dirty="0" smtClean="0"/>
          </a:p>
          <a:p>
            <a:endParaRPr lang="cs-CZ" baseline="0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aseline="0" dirty="0" smtClean="0"/>
              <a:t>Cílem této úlohy je procvičit přiřazení a operace nad proměnnou daného typu.</a:t>
            </a:r>
          </a:p>
          <a:p>
            <a:r>
              <a:rPr lang="cs-CZ" baseline="0" dirty="0" smtClean="0"/>
              <a:t>V případě Pythonu je možné ukázat též formátovaní výstupů.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Dbáme na správný zápis podmínky,</a:t>
            </a:r>
            <a:r>
              <a:rPr lang="cs-CZ" baseline="0" dirty="0" smtClean="0"/>
              <a:t> tj. použití porovnání, nikoliv přiřazení.</a:t>
            </a:r>
          </a:p>
          <a:p>
            <a:endParaRPr lang="cs-CZ" baseline="0" dirty="0" smtClean="0"/>
          </a:p>
          <a:p>
            <a:r>
              <a:rPr lang="cs-CZ" baseline="0" dirty="0" smtClean="0"/>
              <a:t>Pro studenty na SŠ můžeme zdůraznit nevhodnost porovnání/ekvivalence dvou hodnot typu </a:t>
            </a:r>
            <a:r>
              <a:rPr lang="cs-CZ" baseline="0" dirty="0" err="1" smtClean="0"/>
              <a:t>float</a:t>
            </a:r>
            <a:r>
              <a:rPr lang="cs-CZ" baseline="0" dirty="0" smtClean="0"/>
              <a:t>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3175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09188" y="339502"/>
            <a:ext cx="4450844" cy="115212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>
                <a:ea typeface="맑은 고딕" pitchFamily="50" charset="-127"/>
              </a:rPr>
              <a:t>FREE 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09188" y="1563638"/>
            <a:ext cx="4450844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12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altLang="ko-KR" b="1" dirty="0"/>
              <a:t>INSERT THE TITLE </a:t>
            </a:r>
          </a:p>
          <a:p>
            <a:pPr>
              <a:spcBef>
                <a:spcPts val="0"/>
              </a:spcBef>
              <a:defRPr/>
            </a:pPr>
            <a:r>
              <a:rPr lang="en-US" altLang="ko-KR" b="1" dirty="0"/>
              <a:t>OF YOUR PRESENTATION HERE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267494"/>
            <a:ext cx="2339752" cy="4608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572000" y="267494"/>
            <a:ext cx="4248472" cy="4608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39915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115616" y="0"/>
            <a:ext cx="2808312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8954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1275606"/>
            <a:ext cx="9144000" cy="2592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0" anchor="ctr"/>
          <a:lstStyle>
            <a:lvl1pPr marL="0" indent="0" algn="l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755454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1453549" y="501168"/>
            <a:ext cx="4176000" cy="4176000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wrap="none" lIns="0" rIns="0" anchor="ctr" anchorCtr="0"/>
          <a:lstStyle>
            <a:lvl1pPr marL="0" indent="0" algn="l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Frame 5"/>
          <p:cNvSpPr/>
          <p:nvPr userDrawn="1"/>
        </p:nvSpPr>
        <p:spPr>
          <a:xfrm rot="2700000">
            <a:off x="1947315" y="994934"/>
            <a:ext cx="3188468" cy="3188468"/>
          </a:xfrm>
          <a:prstGeom prst="frame">
            <a:avLst>
              <a:gd name="adj1" fmla="val 180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 userDrawn="1"/>
        </p:nvSpPr>
        <p:spPr>
          <a:xfrm rot="10800000">
            <a:off x="906447" y="1455157"/>
            <a:ext cx="1432854" cy="2268009"/>
          </a:xfrm>
          <a:prstGeom prst="chevron">
            <a:avLst>
              <a:gd name="adj" fmla="val 8089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518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835732" cy="3867894"/>
          </a:xfrm>
          <a:custGeom>
            <a:avLst/>
            <a:gdLst>
              <a:gd name="connsiteX0" fmla="*/ 0 w 4788024"/>
              <a:gd name="connsiteY0" fmla="*/ 0 h 3867894"/>
              <a:gd name="connsiteX1" fmla="*/ 4788024 w 4788024"/>
              <a:gd name="connsiteY1" fmla="*/ 0 h 3867894"/>
              <a:gd name="connsiteX2" fmla="*/ 4788024 w 4788024"/>
              <a:gd name="connsiteY2" fmla="*/ 3867894 h 3867894"/>
              <a:gd name="connsiteX3" fmla="*/ 0 w 4788024"/>
              <a:gd name="connsiteY3" fmla="*/ 3867894 h 3867894"/>
              <a:gd name="connsiteX4" fmla="*/ 0 w 4788024"/>
              <a:gd name="connsiteY4" fmla="*/ 0 h 3867894"/>
              <a:gd name="connsiteX0" fmla="*/ 0 w 4788024"/>
              <a:gd name="connsiteY0" fmla="*/ 0 h 3867894"/>
              <a:gd name="connsiteX1" fmla="*/ 4788024 w 4788024"/>
              <a:gd name="connsiteY1" fmla="*/ 0 h 3867894"/>
              <a:gd name="connsiteX2" fmla="*/ 0 w 4788024"/>
              <a:gd name="connsiteY2" fmla="*/ 3867894 h 3867894"/>
              <a:gd name="connsiteX3" fmla="*/ 0 w 4788024"/>
              <a:gd name="connsiteY3" fmla="*/ 0 h 3867894"/>
              <a:gd name="connsiteX0" fmla="*/ 0 w 4835732"/>
              <a:gd name="connsiteY0" fmla="*/ 0 h 3867894"/>
              <a:gd name="connsiteX1" fmla="*/ 4835732 w 4835732"/>
              <a:gd name="connsiteY1" fmla="*/ 0 h 3867894"/>
              <a:gd name="connsiteX2" fmla="*/ 0 w 4835732"/>
              <a:gd name="connsiteY2" fmla="*/ 3867894 h 3867894"/>
              <a:gd name="connsiteX3" fmla="*/ 0 w 4835732"/>
              <a:gd name="connsiteY3" fmla="*/ 0 h 38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732" h="3867894">
                <a:moveTo>
                  <a:pt x="0" y="0"/>
                </a:moveTo>
                <a:lnTo>
                  <a:pt x="4835732" y="0"/>
                </a:lnTo>
                <a:lnTo>
                  <a:pt x="0" y="386789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tIns="720000" anchor="t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268065" y="1243801"/>
            <a:ext cx="4875935" cy="3899699"/>
          </a:xfrm>
          <a:custGeom>
            <a:avLst/>
            <a:gdLst>
              <a:gd name="connsiteX0" fmla="*/ 0 w 4860032"/>
              <a:gd name="connsiteY0" fmla="*/ 0 h 3867894"/>
              <a:gd name="connsiteX1" fmla="*/ 4860032 w 4860032"/>
              <a:gd name="connsiteY1" fmla="*/ 0 h 3867894"/>
              <a:gd name="connsiteX2" fmla="*/ 4860032 w 4860032"/>
              <a:gd name="connsiteY2" fmla="*/ 3867894 h 3867894"/>
              <a:gd name="connsiteX3" fmla="*/ 0 w 4860032"/>
              <a:gd name="connsiteY3" fmla="*/ 3867894 h 3867894"/>
              <a:gd name="connsiteX4" fmla="*/ 0 w 4860032"/>
              <a:gd name="connsiteY4" fmla="*/ 0 h 3867894"/>
              <a:gd name="connsiteX0" fmla="*/ 0 w 4860032"/>
              <a:gd name="connsiteY0" fmla="*/ 3867894 h 3867894"/>
              <a:gd name="connsiteX1" fmla="*/ 4860032 w 4860032"/>
              <a:gd name="connsiteY1" fmla="*/ 0 h 3867894"/>
              <a:gd name="connsiteX2" fmla="*/ 4860032 w 4860032"/>
              <a:gd name="connsiteY2" fmla="*/ 3867894 h 3867894"/>
              <a:gd name="connsiteX3" fmla="*/ 0 w 4860032"/>
              <a:gd name="connsiteY3" fmla="*/ 3867894 h 3867894"/>
              <a:gd name="connsiteX0" fmla="*/ 0 w 4875935"/>
              <a:gd name="connsiteY0" fmla="*/ 3899699 h 3899699"/>
              <a:gd name="connsiteX1" fmla="*/ 4875935 w 4875935"/>
              <a:gd name="connsiteY1" fmla="*/ 0 h 3899699"/>
              <a:gd name="connsiteX2" fmla="*/ 4860032 w 4875935"/>
              <a:gd name="connsiteY2" fmla="*/ 3899699 h 3899699"/>
              <a:gd name="connsiteX3" fmla="*/ 0 w 4875935"/>
              <a:gd name="connsiteY3" fmla="*/ 3899699 h 3899699"/>
              <a:gd name="connsiteX0" fmla="*/ 0 w 4875935"/>
              <a:gd name="connsiteY0" fmla="*/ 3899699 h 3899699"/>
              <a:gd name="connsiteX1" fmla="*/ 4875935 w 4875935"/>
              <a:gd name="connsiteY1" fmla="*/ 0 h 3899699"/>
              <a:gd name="connsiteX2" fmla="*/ 4866610 w 4875935"/>
              <a:gd name="connsiteY2" fmla="*/ 3899699 h 3899699"/>
              <a:gd name="connsiteX3" fmla="*/ 0 w 4875935"/>
              <a:gd name="connsiteY3" fmla="*/ 3899699 h 3899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5935" h="3899699">
                <a:moveTo>
                  <a:pt x="0" y="3899699"/>
                </a:moveTo>
                <a:lnTo>
                  <a:pt x="4875935" y="0"/>
                </a:lnTo>
                <a:cubicBezTo>
                  <a:pt x="4872827" y="1299900"/>
                  <a:pt x="4869718" y="2599799"/>
                  <a:pt x="4866610" y="3899699"/>
                </a:cubicBezTo>
                <a:lnTo>
                  <a:pt x="0" y="38996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bIns="720000" anchor="b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852516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95997" y="1611681"/>
            <a:ext cx="2791434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058920" y="1611681"/>
            <a:ext cx="2791434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1267" name="Picture 3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287" y="1489421"/>
            <a:ext cx="3035425" cy="302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161556" y="1603730"/>
            <a:ext cx="2793972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62783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026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90894"/>
            <a:ext cx="3816424" cy="194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462033" y="3061529"/>
            <a:ext cx="1783531" cy="13082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08902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042661" y="499869"/>
            <a:ext cx="2520000" cy="25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897690" y="3020149"/>
            <a:ext cx="1664971" cy="1664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564210" y="1354898"/>
            <a:ext cx="1664971" cy="1664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8122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139952" y="2571750"/>
            <a:ext cx="500404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39952" y="3147814"/>
            <a:ext cx="5004048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124462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270052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763688" y="123478"/>
            <a:ext cx="738031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763688" y="699542"/>
            <a:ext cx="738031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728693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627784" y="2115319"/>
            <a:ext cx="3888432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Welcome!!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627784" y="2700526"/>
            <a:ext cx="3888136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181001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54722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763688" y="123478"/>
            <a:ext cx="738031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763688" y="699542"/>
            <a:ext cx="738031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035151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96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5398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3400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1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2" r:id="rId2"/>
    <p:sldLayoutId id="2147483662" r:id="rId3"/>
    <p:sldLayoutId id="2147483661" r:id="rId4"/>
    <p:sldLayoutId id="2147483660" r:id="rId5"/>
    <p:sldLayoutId id="2147483655" r:id="rId6"/>
    <p:sldLayoutId id="2147483663" r:id="rId7"/>
    <p:sldLayoutId id="2147483664" r:id="rId8"/>
    <p:sldLayoutId id="2147483666" r:id="rId9"/>
    <p:sldLayoutId id="2147483667" r:id="rId10"/>
    <p:sldLayoutId id="2147483668" r:id="rId11"/>
    <p:sldLayoutId id="2147483665" r:id="rId12"/>
    <p:sldLayoutId id="2147483669" r:id="rId13"/>
    <p:sldLayoutId id="2147483670" r:id="rId14"/>
    <p:sldLayoutId id="2147483656" r:id="rId15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Programy/Scratch-zakladni/trojuhelnik.sb2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Troj&#250;heln&#237;k/trojuhelnik.py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hyperlink" Target="Programy/Python-zakladni/Troj&#250;heln&#237;k/trojuhelnik-var1.py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Programy/Scratch-zakladni/pujcka.sb2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Pujcka/pujcka.py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hyperlink" Target="Programy/Python-zakladni/Pujcka/pujcka_vstupy_var1.py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Cykly/animace_kulicky.py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hyperlink" Target="Programy/Python-zakladni/Cykly/posun_kulicky.py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Programy/Scratch-zakladni/nasobilka.sb2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Cykly/nasobilka.py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hyperlink" Target="Programy/Python-zakladni/Cykly/nasobilka_var2.py" TargetMode="External"/><Relationship Id="rId5" Type="http://schemas.openxmlformats.org/officeDocument/2006/relationships/hyperlink" Target="Programy/Python-zakladni/Cykly/nasobilka_var1.py" TargetMode="External"/><Relationship Id="rId4" Type="http://schemas.openxmlformats.org/officeDocument/2006/relationships/hyperlink" Target="Programy/Python-zakladni/Cykly/nasobilka-while.py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hyperlink" Target="Programy/Scratch-zakladni/mrzne.sb2" TargetMode="Externa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Cykly/mrzne.py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UvodDoTypu/uvod_do_typu.py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UvodDoTypu/uvod_do_objektu.py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hyperlink" Target="Programy/Scratch-zakladni/prevody.sb2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PrevodMen/prevodmen.py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hyperlink" Target="Programy/Python-zakladni/PrevodMen/prevodmen_slovnik_var3.py" TargetMode="External"/><Relationship Id="rId5" Type="http://schemas.openxmlformats.org/officeDocument/2006/relationships/hyperlink" Target="Programy/Python-zakladni/PrevodMen/prevodmen_funkce_var2.py" TargetMode="External"/><Relationship Id="rId4" Type="http://schemas.openxmlformats.org/officeDocument/2006/relationships/hyperlink" Target="Programy/Python-zakladni/PrevodMen/prevodmen_formatovani_var1.py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tkinter.programujte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hyperlink" Target="Programy/Python-zakladni/PrevodMen/prevodmen_graficky.py" TargetMode="External"/><Relationship Id="rId4" Type="http://schemas.openxmlformats.org/officeDocument/2006/relationships/hyperlink" Target="https://play.google.com/store/apps/details?id=ru.iiec.pydroid3&amp;hl=cs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09188" y="339502"/>
            <a:ext cx="8339276" cy="1152128"/>
          </a:xfrm>
        </p:spPr>
        <p:txBody>
          <a:bodyPr/>
          <a:lstStyle/>
          <a:p>
            <a:r>
              <a:rPr lang="cs-CZ" altLang="ko-KR" dirty="0" smtClean="0">
                <a:ea typeface="맑은 고딕" pitchFamily="50" charset="-127"/>
              </a:rPr>
              <a:t>Základy programování I - příklady</a:t>
            </a:r>
            <a:endParaRPr lang="en-US" altLang="ko-K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endParaRPr lang="cs-CZ" altLang="ko-KR" sz="1600" b="1" dirty="0" smtClean="0"/>
          </a:p>
          <a:p>
            <a:pPr>
              <a:spcBef>
                <a:spcPts val="0"/>
              </a:spcBef>
              <a:defRPr/>
            </a:pPr>
            <a:r>
              <a:rPr lang="cs-CZ" altLang="ko-KR" sz="1600" b="1" dirty="0" smtClean="0"/>
              <a:t>Datové typy</a:t>
            </a:r>
          </a:p>
          <a:p>
            <a:pPr>
              <a:spcBef>
                <a:spcPts val="0"/>
              </a:spcBef>
              <a:defRPr/>
            </a:pPr>
            <a:r>
              <a:rPr lang="cs-CZ" altLang="ko-KR" sz="1600" b="1" dirty="0" smtClean="0"/>
              <a:t>Objekty</a:t>
            </a:r>
          </a:p>
          <a:p>
            <a:pPr>
              <a:spcBef>
                <a:spcPts val="0"/>
              </a:spcBef>
              <a:defRPr/>
            </a:pPr>
            <a:r>
              <a:rPr lang="cs-CZ" altLang="ko-KR" sz="1600" b="1" dirty="0" smtClean="0"/>
              <a:t>Podmínky</a:t>
            </a:r>
          </a:p>
          <a:p>
            <a:pPr>
              <a:spcBef>
                <a:spcPts val="0"/>
              </a:spcBef>
              <a:defRPr/>
            </a:pPr>
            <a:r>
              <a:rPr lang="cs-CZ" altLang="ko-KR" sz="1600" b="1" dirty="0" smtClean="0"/>
              <a:t>Cykly</a:t>
            </a:r>
          </a:p>
          <a:p>
            <a:pPr>
              <a:spcBef>
                <a:spcPts val="0"/>
              </a:spcBef>
              <a:defRPr/>
            </a:pPr>
            <a:endParaRPr lang="en-US" altLang="ko-KR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4456241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1600" dirty="0" err="1" smtClean="0">
                <a:solidFill>
                  <a:schemeClr val="bg1"/>
                </a:solidFill>
                <a:cs typeface="Arial" pitchFamily="34" charset="0"/>
              </a:rPr>
              <a:t>BaKu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100" y="2067693"/>
            <a:ext cx="5130827" cy="299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Pravoúhlý trojúhelník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619671" y="252685"/>
            <a:ext cx="7344816" cy="3061445"/>
            <a:chOff x="3648361" y="972765"/>
            <a:chExt cx="2278261" cy="3061445"/>
          </a:xfrm>
        </p:grpSpPr>
        <p:sp>
          <p:nvSpPr>
            <p:cNvPr id="9" name="TextBox 8"/>
            <p:cNvSpPr txBox="1"/>
            <p:nvPr/>
          </p:nvSpPr>
          <p:spPr>
            <a:xfrm>
              <a:off x="3648361" y="1541220"/>
              <a:ext cx="2274827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Napište program, který rozhodne, zda trojúhelník zadaný stranami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a,b,c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je pravoúhlý, či ne. Použijte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Pythagorovu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větu.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/>
                <a:t>Cílem této úlohy je procvičit </a:t>
              </a:r>
              <a:r>
                <a:rPr lang="cs-CZ" dirty="0" smtClean="0"/>
                <a:t>elementární psaní podmínek.</a:t>
              </a:r>
              <a:endParaRPr lang="cs-CZ" dirty="0"/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Navrhněte možné varianty příkladu i pro studenty s různou znalostí jazyka (SŠ).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Úloha pro samostatnou činnost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697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9" y="252685"/>
            <a:ext cx="7272808" cy="1469522"/>
            <a:chOff x="3640732" y="972765"/>
            <a:chExt cx="2332070" cy="1469522"/>
          </a:xfrm>
        </p:grpSpPr>
        <p:sp>
          <p:nvSpPr>
            <p:cNvPr id="9" name="TextBox 8"/>
            <p:cNvSpPr txBox="1"/>
            <p:nvPr/>
          </p:nvSpPr>
          <p:spPr>
            <a:xfrm>
              <a:off x="3640732" y="1611290"/>
              <a:ext cx="23320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Program, který po zadání všech stran trojúhelníku určí zda je pravoúhlý (předpokládáme odvěsny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a,b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). </a:t>
              </a: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Pravoúhlý trojúhelník – podmíněný příkaz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925" y="1673323"/>
            <a:ext cx="481012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7530957" y="4287857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3" action="ppaction://hlinkfile"/>
              </a:rPr>
              <a:t>Zdrojový kód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867847" y="4625305"/>
            <a:ext cx="7308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Rozšiřující úloha: V případě pravoúhlosti výpočet obvodu a obsahu.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5767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9" y="252685"/>
            <a:ext cx="7272808" cy="3669219"/>
            <a:chOff x="3640732" y="972765"/>
            <a:chExt cx="2332070" cy="3669219"/>
          </a:xfrm>
        </p:grpSpPr>
        <p:sp>
          <p:nvSpPr>
            <p:cNvPr id="9" name="TextBox 8"/>
            <p:cNvSpPr txBox="1"/>
            <p:nvPr/>
          </p:nvSpPr>
          <p:spPr>
            <a:xfrm>
              <a:off x="3640732" y="1779662"/>
              <a:ext cx="2332070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Program, který po zadání všech stran trojúhelníku určí zda je pravoúhlý (předpokládáme odvěsny a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b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).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Triviální řešení je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zde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(SŠ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 Implementace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selže v případě trojúhelníku a=1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b=1, c=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sqrt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(2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). 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Důvodem je použití porovnání typu </a:t>
              </a:r>
              <a:r>
                <a:rPr lang="cs-CZ" altLang="ko-KR" i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float</a:t>
              </a:r>
              <a:r>
                <a:rPr lang="cs-CZ" altLang="ko-KR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br>
                <a:rPr lang="cs-CZ" altLang="ko-KR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Odstranění problému je ukázáno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 action="ppaction://hlinkfile"/>
                </a:rPr>
                <a:t>zde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 Pravoúhlý trojúhelník – podmíněný příkaz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055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Půjčka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3615443"/>
            <a:chOff x="3670697" y="972765"/>
            <a:chExt cx="2255925" cy="3615443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Napište v obou jazycích program, který rozhodne o udělení půjčky. Kritérii hodnocení je věk (18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50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 let a příjem vyšší než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30 000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Kč měsíčně.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Cílem programu je procvičit zápis logických výrazů a podmínek.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Navrhněte možné varianty příkladu i pro studenty s různou znalostí jazyka (SŠ).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Úloha pro samostatnou činnost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541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9" y="252685"/>
            <a:ext cx="7272808" cy="1914893"/>
            <a:chOff x="3640732" y="972765"/>
            <a:chExt cx="2332070" cy="1914893"/>
          </a:xfrm>
        </p:grpSpPr>
        <p:sp>
          <p:nvSpPr>
            <p:cNvPr id="9" name="TextBox 8"/>
            <p:cNvSpPr txBox="1"/>
            <p:nvPr/>
          </p:nvSpPr>
          <p:spPr>
            <a:xfrm>
              <a:off x="3640732" y="1779662"/>
              <a:ext cx="233207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 bude vyhodnocovat zda zákazník banky má nárok na půjčku. Půjčka je omezená věkem (18-50let) a měsíční mzdou více jak 30 000 Kč.</a:t>
              </a: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 Půjčka – podmíněný příkaz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119" y="2067694"/>
            <a:ext cx="4343400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6516216" y="4222487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3" action="ppaction://hlinkfile"/>
              </a:rPr>
              <a:t>Zdrojový kód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867846" y="4714698"/>
            <a:ext cx="5295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Rozšiřující úloha: Doplňte ještě jedno kritérium.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4808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9" y="252685"/>
            <a:ext cx="7272808" cy="5331212"/>
            <a:chOff x="3640732" y="972765"/>
            <a:chExt cx="2332070" cy="5331212"/>
          </a:xfrm>
        </p:grpSpPr>
        <p:sp>
          <p:nvSpPr>
            <p:cNvPr id="9" name="TextBox 8"/>
            <p:cNvSpPr txBox="1"/>
            <p:nvPr/>
          </p:nvSpPr>
          <p:spPr>
            <a:xfrm>
              <a:off x="3640732" y="1779662"/>
              <a:ext cx="2332070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 bude vyhodnocovat zda zákazník banky má nárok na půjčku. Půjčka je omezená věkem (18-50let) a měsíční mzdou více jak 30 000 Kč.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Triviální řešení je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Varianta, která vypisuje i důvod zamítnutí půjčky je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Komplikovanější zápis podmínek – použití </a:t>
              </a:r>
              <a:r>
                <a:rPr lang="cs-CZ" altLang="ko-KR" i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elif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Realizace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konstrukce </a:t>
              </a:r>
              <a:r>
                <a:rPr lang="cs-CZ" altLang="ko-KR" i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tryparse</a:t>
              </a:r>
              <a:r>
                <a:rPr lang="cs-CZ" altLang="ko-KR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()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kdy se vrací jak úspěch, či neúspěch operace, tak i daná hodnota.</a:t>
              </a:r>
              <a:b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 programu je použito ošetření vstupu –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blackbox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 Půjčka – podmíněný příkaz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618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Cykly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619672" y="252685"/>
            <a:ext cx="7416824" cy="5831434"/>
            <a:chOff x="3670697" y="972765"/>
            <a:chExt cx="2255925" cy="5831434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5262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Konstrukce sloužící k opakování určitého kódu. Počet opakování je dán řídící podmínkou cyklu.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Různé jazyky mají různé cykly: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</a:t>
              </a:r>
              <a:r>
                <a:rPr lang="cs-CZ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hile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– cyklus s podmínkou na začátku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or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cyklus - varianta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while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cyklu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foreach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prochází se výčet, kolekce,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iterovatelný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objekt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 –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while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cyklus – cyklus s podmínkou na konci</a:t>
              </a:r>
            </a:p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Řízení toku cyklu </a:t>
              </a:r>
              <a:r>
                <a:rPr lang="cs-CZ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break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cs-CZ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continue</a:t>
              </a:r>
              <a:endParaRPr lang="cs-CZ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Pojem nekonečný cyklus (aplikace v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Pygame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hrách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a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 procvičení pojmu cyklus jsou vhodné i grafické příklady, viz dále.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Cykly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703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Násobilka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619671" y="252685"/>
            <a:ext cx="7344816" cy="3892442"/>
            <a:chOff x="3648361" y="972765"/>
            <a:chExt cx="2278261" cy="3892442"/>
          </a:xfrm>
        </p:grpSpPr>
        <p:sp>
          <p:nvSpPr>
            <p:cNvPr id="9" name="TextBox 8"/>
            <p:cNvSpPr txBox="1"/>
            <p:nvPr/>
          </p:nvSpPr>
          <p:spPr>
            <a:xfrm>
              <a:off x="3648361" y="1541220"/>
              <a:ext cx="2274827" cy="3323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Napište v obou jazycích program, který na vstupu přijme číslo (celé) a vypíše jeho násobky 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/>
                <a:t>Cílem této úlohy je procvičit </a:t>
              </a:r>
              <a:r>
                <a:rPr lang="cs-CZ" dirty="0" smtClean="0"/>
                <a:t> cykly </a:t>
              </a:r>
              <a:r>
                <a:rPr lang="cs-CZ" b="1" dirty="0" err="1" smtClean="0"/>
                <a:t>for</a:t>
              </a:r>
              <a:r>
                <a:rPr lang="cs-CZ" b="1" dirty="0" smtClean="0"/>
                <a:t> </a:t>
              </a:r>
              <a:r>
                <a:rPr lang="cs-CZ" dirty="0" smtClean="0"/>
                <a:t>a</a:t>
              </a:r>
              <a:r>
                <a:rPr lang="cs-CZ" b="1" dirty="0" smtClean="0"/>
                <a:t> </a:t>
              </a:r>
              <a:r>
                <a:rPr lang="cs-CZ" b="1" dirty="0" err="1" smtClean="0"/>
                <a:t>while</a:t>
              </a:r>
              <a:r>
                <a:rPr lang="cs-CZ" b="1" dirty="0" smtClean="0"/>
                <a:t/>
              </a:r>
              <a:br>
                <a:rPr lang="cs-CZ" b="1" dirty="0" smtClean="0"/>
              </a:br>
              <a:endParaRPr lang="cs-CZ" b="1" dirty="0" smtClean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 smtClean="0"/>
                <a:t>V Pythonu dbáme: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dirty="0" smtClean="0"/>
                <a:t>Na správný zápis těla cyklu (odsazení)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dirty="0" smtClean="0"/>
                <a:t>Použití konstrukce </a:t>
              </a:r>
              <a:r>
                <a:rPr lang="cs-CZ" b="1" dirty="0" err="1" smtClean="0"/>
                <a:t>range</a:t>
              </a:r>
              <a:r>
                <a:rPr lang="cs-CZ" b="1" dirty="0" smtClean="0"/>
                <a:t>()</a:t>
              </a:r>
              <a:endParaRPr lang="cs-CZ" b="1" dirty="0"/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Navrhněte možné varianty příkladu pro další procvičení podmínek.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Úloha pro samostatnou činnost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86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9" y="252685"/>
            <a:ext cx="7272808" cy="1216879"/>
            <a:chOff x="3640732" y="972765"/>
            <a:chExt cx="2332070" cy="1216879"/>
          </a:xfrm>
        </p:grpSpPr>
        <p:sp>
          <p:nvSpPr>
            <p:cNvPr id="9" name="TextBox 8"/>
            <p:cNvSpPr txBox="1"/>
            <p:nvPr/>
          </p:nvSpPr>
          <p:spPr>
            <a:xfrm>
              <a:off x="3640732" y="1635646"/>
              <a:ext cx="233207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 vypisuje malou násobilku zadaného čísla.</a:t>
              </a: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Malá násobilka – cyklus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18" y="1347614"/>
            <a:ext cx="3807643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2051720" y="4696037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3" action="ppaction://hlinkfile"/>
              </a:rPr>
              <a:t>Zdrojový kód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867847" y="4329292"/>
            <a:ext cx="6975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Rozšiřující úloha: Velká násobilka s výpisem od největšího čísla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19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9" y="252685"/>
            <a:ext cx="7272808" cy="4777215"/>
            <a:chOff x="3640732" y="972765"/>
            <a:chExt cx="2332070" cy="4777215"/>
          </a:xfrm>
        </p:grpSpPr>
        <p:sp>
          <p:nvSpPr>
            <p:cNvPr id="9" name="TextBox 8"/>
            <p:cNvSpPr txBox="1"/>
            <p:nvPr/>
          </p:nvSpPr>
          <p:spPr>
            <a:xfrm>
              <a:off x="3640732" y="1779662"/>
              <a:ext cx="2332070" cy="397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 vypisuje malou násobilku zadaného čísla.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Řešení za použití konstrukce </a:t>
              </a:r>
              <a:r>
                <a:rPr lang="cs-CZ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for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 </a:t>
              </a:r>
              <a:r>
                <a:rPr lang="cs-CZ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range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()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je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Varianta s použitím cyklu </a:t>
              </a:r>
              <a:r>
                <a:rPr lang="cs-CZ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while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je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Varianta úlohy, kde dochází k výpisu nenulových násobků vstupního čísla, které jsou menší než 100, je uvedena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Ukazuje použití parametrů </a:t>
              </a:r>
              <a:r>
                <a:rPr lang="cs-CZ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range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()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Varianta s výpisem tabulky celé malé násobilky je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6" action="ppaction://hlinkfile"/>
                </a:rPr>
                <a:t>zde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Použití dvou vnořených cyklů</a:t>
              </a:r>
            </a:p>
            <a:p>
              <a:endParaRPr lang="cs-CZ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 </a:t>
              </a:r>
              <a:r>
                <a:rPr lang="cs-CZ" altLang="ko-KR" sz="2400" b="1" dirty="0">
                  <a:solidFill>
                    <a:schemeClr val="accent3"/>
                  </a:solidFill>
                  <a:cs typeface="Arial" pitchFamily="34" charset="0"/>
                </a:rPr>
                <a:t>Malá násobilka – cyklus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670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+ Python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5000438"/>
            <a:chOff x="3670697" y="972765"/>
            <a:chExt cx="2255925" cy="5000438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4431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Příklady ukazují základní možnosti vybraných vývojových prostředí a jazyků pro danou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tematiku.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Příklady reflektují základní techniky, které by měli žáci zvládnout.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Rozdělení na druhý a třetí stupeň je u některých úloh čistě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orientační.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Příklady obsahují doplňkovou úlohu, obvykle náročnější úroveň základního zadání.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 některých úloh je doplněna celá řada variant pro různé úrovně studentů.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Úvodní slovo k příkladům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881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Mrzne?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619671" y="252685"/>
            <a:ext cx="7344816" cy="3615443"/>
            <a:chOff x="3648361" y="972765"/>
            <a:chExt cx="2278261" cy="3615443"/>
          </a:xfrm>
        </p:grpSpPr>
        <p:sp>
          <p:nvSpPr>
            <p:cNvPr id="9" name="TextBox 8"/>
            <p:cNvSpPr txBox="1"/>
            <p:nvPr/>
          </p:nvSpPr>
          <p:spPr>
            <a:xfrm>
              <a:off x="3648361" y="1541220"/>
              <a:ext cx="2274827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Napište v obou jazycích program, který opakovaně čte hodnotu ze vstupu, pokud je menší než nula, vypíše „mrzne“ a skončí.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/>
                <a:t>Cílem této úlohy je procvičit </a:t>
              </a:r>
              <a:r>
                <a:rPr lang="cs-CZ" dirty="0" smtClean="0"/>
                <a:t> cyklus </a:t>
              </a:r>
              <a:r>
                <a:rPr lang="cs-CZ" b="1" dirty="0" smtClean="0"/>
                <a:t> </a:t>
              </a:r>
              <a:r>
                <a:rPr lang="cs-CZ" b="1" dirty="0" err="1" smtClean="0"/>
                <a:t>while</a:t>
              </a:r>
              <a:r>
                <a:rPr lang="cs-CZ" b="1" dirty="0" smtClean="0"/>
                <a:t> / do - </a:t>
              </a:r>
              <a:r>
                <a:rPr lang="cs-CZ" b="1" dirty="0" err="1" smtClean="0"/>
                <a:t>while</a:t>
              </a:r>
              <a:endParaRPr lang="cs-CZ" b="1" dirty="0" smtClean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b="1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 smtClean="0"/>
                <a:t>Úloha je typu, kde musíme zaručit alespoň jedno provedení cyklu,   respektive načtení hodnoty.</a:t>
              </a:r>
              <a:r>
                <a:rPr lang="cs-CZ" b="1" dirty="0" smtClean="0"/>
                <a:t/>
              </a:r>
              <a:br>
                <a:rPr lang="cs-CZ" b="1" dirty="0" smtClean="0"/>
              </a:b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Navrhněte možné varianty příkladu pro další procvičení podmínek.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Úloha pro samostatnou činnost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12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9" y="252685"/>
            <a:ext cx="7272808" cy="1710901"/>
            <a:chOff x="3640732" y="972765"/>
            <a:chExt cx="2332070" cy="1710901"/>
          </a:xfrm>
        </p:grpSpPr>
        <p:sp>
          <p:nvSpPr>
            <p:cNvPr id="9" name="TextBox 8"/>
            <p:cNvSpPr txBox="1"/>
            <p:nvPr/>
          </p:nvSpPr>
          <p:spPr>
            <a:xfrm>
              <a:off x="3640732" y="1575670"/>
              <a:ext cx="233207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 opakovaně čte teplotu ze vstupu. V případě, že teplota klesne pod nulu vypíše hlášku „MRZNE“ respektive změní kostým (kočka s čepicí) a skončí.</a:t>
              </a: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Cyklus – Mrzne?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169" y="1779662"/>
            <a:ext cx="3348374" cy="277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447" y="2329250"/>
            <a:ext cx="154305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600092"/>
            <a:ext cx="198120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7638460" y="4742766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5" action="ppaction://hlinkfile"/>
              </a:rPr>
              <a:t>Zdrojový kód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867847" y="4558100"/>
            <a:ext cx="59362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Rozšiřující úloha: Program ošetří pokud uživatel zadá</a:t>
            </a:r>
          </a:p>
          <a:p>
            <a:r>
              <a:rPr lang="cs-CZ" dirty="0"/>
              <a:t>t</a:t>
            </a:r>
            <a:r>
              <a:rPr lang="cs-CZ" dirty="0" smtClean="0"/>
              <a:t>eplotu pod absolutní nulou.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205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9" y="252685"/>
            <a:ext cx="7272808" cy="2838222"/>
            <a:chOff x="3640732" y="972765"/>
            <a:chExt cx="2332070" cy="2838222"/>
          </a:xfrm>
        </p:grpSpPr>
        <p:sp>
          <p:nvSpPr>
            <p:cNvPr id="9" name="TextBox 8"/>
            <p:cNvSpPr txBox="1"/>
            <p:nvPr/>
          </p:nvSpPr>
          <p:spPr>
            <a:xfrm>
              <a:off x="3640732" y="1779662"/>
              <a:ext cx="2332070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 opakovaně čte teplotu ze vstupu. V případě, že teplota klesne pod nulu vypíše hlášku „MRZNE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“.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Řešení za použití nekonečného cyklu a </a:t>
              </a:r>
              <a:r>
                <a:rPr lang="cs-CZ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break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je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 </a:t>
              </a:r>
              <a:r>
                <a:rPr lang="cs-CZ" altLang="ko-KR" sz="2400" b="1" dirty="0">
                  <a:solidFill>
                    <a:schemeClr val="accent3"/>
                  </a:solidFill>
                  <a:cs typeface="Arial" pitchFamily="34" charset="0"/>
                </a:rPr>
                <a:t>Cyklus – Mrzne?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  <a:p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327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9" y="252685"/>
            <a:ext cx="7272808" cy="5331212"/>
            <a:chOff x="3640732" y="972765"/>
            <a:chExt cx="2332070" cy="5331212"/>
          </a:xfrm>
        </p:grpSpPr>
        <p:sp>
          <p:nvSpPr>
            <p:cNvPr id="9" name="TextBox 8"/>
            <p:cNvSpPr txBox="1"/>
            <p:nvPr/>
          </p:nvSpPr>
          <p:spPr>
            <a:xfrm>
              <a:off x="3640732" y="1779662"/>
              <a:ext cx="2332070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Převod měn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(výraz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vstup, výstup)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Pravoúhlý trojúhelník (podmínky, vstup, výstup)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Půjčka (podmínky, vstup a výstup)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Malá násobilka (cyklus, podmínka)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Mrzne? (cyklus)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 Použité příklady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  <a:p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702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5554435"/>
            <a:chOff x="3670697" y="972765"/>
            <a:chExt cx="2255925" cy="5554435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4985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Nutné seznámit studenty s pojmem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datový typ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Je dán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oborem hodnot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kterých může nabývat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Je dán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typem operací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které je možné nad ním provádět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Předpokládáme použití základních datových typů a operací:</a:t>
              </a:r>
            </a:p>
            <a:p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 (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immutable</a:t>
              </a:r>
              <a:r>
                <a:rPr lang="cs-CZ" altLang="ko-KR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):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i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int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celá čísla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i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float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čísla s plovoucí řádovou čárkou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i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</a:t>
              </a:r>
              <a:r>
                <a:rPr lang="cs-CZ" altLang="ko-KR" i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tr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řetězce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i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</a:t>
              </a:r>
              <a:r>
                <a:rPr lang="cs-CZ" altLang="ko-KR" i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ool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logický d.t.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Seznámení se vstupem a výstupem </a:t>
              </a:r>
              <a:r>
                <a:rPr lang="cs-CZ" altLang="ko-KR" i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print</a:t>
              </a:r>
              <a:r>
                <a:rPr lang="cs-CZ" altLang="ko-KR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()/input()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Změna datového typu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str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-&gt; </a:t>
              </a:r>
              <a:r>
                <a:rPr lang="cs-CZ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int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cs-CZ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float</a:t>
              </a:r>
              <a:endParaRPr lang="cs-CZ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Studenti provádí samostatné experimenty s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kódy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Datové typy 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301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619672" y="252685"/>
            <a:ext cx="7344816" cy="5000438"/>
            <a:chOff x="3670697" y="972765"/>
            <a:chExt cx="2255925" cy="5000438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4431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Nutné seznámit studenty s pojmem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třída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a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instance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(SŠ)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Objekt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má</a:t>
              </a:r>
              <a:endParaRPr lang="cs-CZ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Má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atributy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Má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metody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Studenti rozlišují pojem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třída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/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instance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Studenti jsou schopni uvádět příklady z reálného světa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Starší studenti jsou seznámeni s pojmy: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Kompozice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Zapouzdření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Dědičnost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Abstrakce – co mají dané třídy stejné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Pomocí následujícího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kódu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si studenti mohou ověřit  OOP rysy  Pythonu</a:t>
              </a:r>
            </a:p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Objekty, třídy, instance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894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Převod měn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619671" y="252685"/>
            <a:ext cx="7344816" cy="3338444"/>
            <a:chOff x="3648361" y="972765"/>
            <a:chExt cx="2278261" cy="3338444"/>
          </a:xfrm>
        </p:grpSpPr>
        <p:sp>
          <p:nvSpPr>
            <p:cNvPr id="9" name="TextBox 8"/>
            <p:cNvSpPr txBox="1"/>
            <p:nvPr/>
          </p:nvSpPr>
          <p:spPr>
            <a:xfrm>
              <a:off x="3648361" y="1541220"/>
              <a:ext cx="2274827" cy="2769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Napište v obou jazycích program, který na vstupu přijme částku v Kč a vypíše převod do EUR, USD,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GBP.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 smtClean="0"/>
                <a:t>Cílem této úlohy je procvičit přiřazení a operace nad proměnnou </a:t>
              </a:r>
            </a:p>
            <a:p>
              <a:r>
                <a:rPr lang="cs-CZ" dirty="0" smtClean="0"/>
                <a:t>daného typu.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Navrhněte možné varianty příkladu i pro studenty s různou znalostí jazyka (SŠ).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Úloha pro samostatnou činnost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066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67848" y="252685"/>
            <a:ext cx="7024633" cy="1770877"/>
            <a:chOff x="3674131" y="972765"/>
            <a:chExt cx="2252491" cy="1770877"/>
          </a:xfrm>
        </p:grpSpPr>
        <p:sp>
          <p:nvSpPr>
            <p:cNvPr id="9" name="TextBox 8"/>
            <p:cNvSpPr txBox="1"/>
            <p:nvPr/>
          </p:nvSpPr>
          <p:spPr>
            <a:xfrm>
              <a:off x="3674131" y="1635646"/>
              <a:ext cx="225249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 po zadání částky v korunách vypíše hodnotu v eurech, dolarech a librách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Převody měn – příkaz přiřazení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076" y="1563639"/>
            <a:ext cx="3744416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5" y="1598045"/>
            <a:ext cx="1971675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2123728" y="4803998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4" action="ppaction://hlinkfile"/>
              </a:rPr>
              <a:t>Zdrojový kód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937394" y="4434666"/>
            <a:ext cx="6102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Rozšiřující úloha: Doplňte převody „opačným směrem“.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580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67848" y="252685"/>
            <a:ext cx="7024633" cy="5371862"/>
            <a:chOff x="3674131" y="972765"/>
            <a:chExt cx="2252491" cy="5371862"/>
          </a:xfrm>
        </p:grpSpPr>
        <p:sp>
          <p:nvSpPr>
            <p:cNvPr id="9" name="TextBox 8"/>
            <p:cNvSpPr txBox="1"/>
            <p:nvPr/>
          </p:nvSpPr>
          <p:spPr>
            <a:xfrm>
              <a:off x="3674131" y="1635646"/>
              <a:ext cx="2252491" cy="470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 po zadání částky v korunách vypíše hodnotu v eurech, dolarech a librách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 Pythonu je nutné věnovat prostor vstupu (převod </a:t>
              </a:r>
              <a:r>
                <a:rPr lang="cs-CZ" altLang="ko-KR" i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str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-&gt; </a:t>
              </a:r>
              <a:r>
                <a:rPr lang="cs-CZ" altLang="ko-KR" i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int</a:t>
              </a:r>
              <a:r>
                <a:rPr lang="cs-CZ" altLang="ko-KR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cs-CZ" altLang="ko-KR" i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float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Triviální varianta je uvedena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zde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Varianta s použitím formátování výstupu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 action="ppaction://hlinkfile"/>
                </a:rPr>
                <a:t>zde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Varianta s použitím funkcí pro odstranění duplicit kódu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 action="ppaction://hlinkfile"/>
                </a:rPr>
                <a:t>zde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Možno použít i pro složitější převod, kde si banka strhne fixní poplatek (nutnost použít podmínky)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 pokročilé studenty za použití funkcí, slovníku je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6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/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Převody měn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66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67848" y="252685"/>
            <a:ext cx="7024633" cy="6202859"/>
            <a:chOff x="3674131" y="972765"/>
            <a:chExt cx="2252491" cy="6202859"/>
          </a:xfrm>
        </p:grpSpPr>
        <p:sp>
          <p:nvSpPr>
            <p:cNvPr id="9" name="TextBox 8"/>
            <p:cNvSpPr txBox="1"/>
            <p:nvPr/>
          </p:nvSpPr>
          <p:spPr>
            <a:xfrm>
              <a:off x="3674131" y="1635646"/>
              <a:ext cx="2252491" cy="5539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Studenti chtějí „reálné“ programy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Možno použít „jednoduchou“ grafickou knihovnu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Tkinter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Multiplatformní (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Win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/Linux)</a:t>
              </a:r>
            </a:p>
            <a:p>
              <a:pPr marL="1085850" lvl="2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 instalaci 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Pydroid3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program funguje i na Androidu</a:t>
              </a:r>
            </a:p>
            <a:p>
              <a:pPr marL="1085850" lvl="2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Netřeba speciálně instalovat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 action="ppaction://hlinkfile"/>
                </a:rPr>
                <a:t>Program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vychází z varianty 2 (použití funkcí)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Možno využít jako motivaci (vlastní kód GUI není důležitý)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 případě pokročilejších program ilustruje:</a:t>
              </a:r>
            </a:p>
            <a:p>
              <a:pPr marL="1085850" lvl="2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Prvky a tvorbu jednoduchého GUI</a:t>
              </a:r>
            </a:p>
            <a:p>
              <a:pPr marL="1085850" lvl="2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Události – kliknutí, změna hodnoty (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databinding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</a:p>
            <a:p>
              <a:pPr lvl="2"/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/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Převody měn - graficky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859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Podmínky a výrazy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5277436"/>
            <a:chOff x="3670697" y="972765"/>
            <a:chExt cx="2255925" cy="5277436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541220"/>
              <a:ext cx="2252491" cy="470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Logický výraz je takový výraz, jehož hodnotou je logická hodnota.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Zápis podmínek a podmíněných bloků kódu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Seznámení studentů s operátory (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and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cs-CZ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or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cs-CZ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ot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Skládání podmínek pomocí operátoru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and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a obráceně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Ekvivalentní zápisy podmínek (SŠ)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Bod x je v intervalu &lt;a, b&gt; &lt;=&gt; x&gt;=a and x&lt;=b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Bod x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není mimo  interval &lt;a, b&gt; &lt;=&gt; not (x&lt;a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or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x&gt;b)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Logické výrazy a podmínky 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63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6B7B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A8687C9484C90409087ED73891B2516" ma:contentTypeVersion="5" ma:contentTypeDescription="Vytvoří nový dokument" ma:contentTypeScope="" ma:versionID="1813bc897ae034a85cf19053ace78ec4">
  <xsd:schema xmlns:xsd="http://www.w3.org/2001/XMLSchema" xmlns:xs="http://www.w3.org/2001/XMLSchema" xmlns:p="http://schemas.microsoft.com/office/2006/metadata/properties" xmlns:ns2="ef98f650-83bb-45d6-8d6b-04d47827feec" targetNamespace="http://schemas.microsoft.com/office/2006/metadata/properties" ma:root="true" ma:fieldsID="40480b0384fe93c0831f53a1c3357d14" ns2:_="">
    <xsd:import namespace="ef98f650-83bb-45d6-8d6b-04d47827fe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98f650-83bb-45d6-8d6b-04d47827fe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D274FEA-863A-4A29-AC5D-04C133E11AC0}"/>
</file>

<file path=customXml/itemProps2.xml><?xml version="1.0" encoding="utf-8"?>
<ds:datastoreItem xmlns:ds="http://schemas.openxmlformats.org/officeDocument/2006/customXml" ds:itemID="{B83AC210-6C2A-418F-8A1E-9B8697728689}"/>
</file>

<file path=customXml/itemProps3.xml><?xml version="1.0" encoding="utf-8"?>
<ds:datastoreItem xmlns:ds="http://schemas.openxmlformats.org/officeDocument/2006/customXml" ds:itemID="{DD4766E0-7409-4960-8627-AE0F9AB83056}"/>
</file>

<file path=docProps/app.xml><?xml version="1.0" encoding="utf-8"?>
<Properties xmlns="http://schemas.openxmlformats.org/officeDocument/2006/extended-properties" xmlns:vt="http://schemas.openxmlformats.org/officeDocument/2006/docPropsVTypes">
  <TotalTime>5420</TotalTime>
  <Words>1800</Words>
  <Application>Microsoft Office PowerPoint</Application>
  <PresentationFormat>Předvádění na obrazovce (16:9)</PresentationFormat>
  <Paragraphs>338</Paragraphs>
  <Slides>23</Slides>
  <Notes>17</Notes>
  <HiddenSlides>0</HiddenSlides>
  <MMClips>0</MMClips>
  <ScaleCrop>false</ScaleCrop>
  <HeadingPairs>
    <vt:vector size="4" baseType="variant">
      <vt:variant>
        <vt:lpstr>Motiv</vt:lpstr>
      </vt:variant>
      <vt:variant>
        <vt:i4>3</vt:i4>
      </vt:variant>
      <vt:variant>
        <vt:lpstr>Nadpisy snímků</vt:lpstr>
      </vt:variant>
      <vt:variant>
        <vt:i4>23</vt:i4>
      </vt:variant>
    </vt:vector>
  </HeadingPairs>
  <TitlesOfParts>
    <vt:vector size="26" baseType="lpstr">
      <vt:lpstr>Cover and End Slide Master</vt:lpstr>
      <vt:lpstr>Contents Slide Master</vt:lpstr>
      <vt:lpstr>Section Break Slide Master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Kamil</cp:lastModifiedBy>
  <cp:revision>246</cp:revision>
  <dcterms:created xsi:type="dcterms:W3CDTF">2016-12-05T23:26:54Z</dcterms:created>
  <dcterms:modified xsi:type="dcterms:W3CDTF">2018-08-24T08:56:58Z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0x010100DA8687C9484C90409087ED73891B2516</vt:lpwstr>
  </property>
</Properties>
</file>