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56" r:id="rId4"/>
    <p:sldId id="393" r:id="rId5"/>
    <p:sldId id="397" r:id="rId6"/>
    <p:sldId id="394" r:id="rId7"/>
    <p:sldId id="395" r:id="rId8"/>
    <p:sldId id="396" r:id="rId9"/>
    <p:sldId id="386" r:id="rId10"/>
    <p:sldId id="354" r:id="rId11"/>
    <p:sldId id="387" r:id="rId12"/>
    <p:sldId id="388" r:id="rId13"/>
    <p:sldId id="37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152" autoAdjust="0"/>
  </p:normalViewPr>
  <p:slideViewPr>
    <p:cSldViewPr>
      <p:cViewPr>
        <p:scale>
          <a:sx n="102" d="100"/>
          <a:sy n="102" d="100"/>
        </p:scale>
        <p:origin x="-444" y="462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-20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869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 studentů se</a:t>
            </a:r>
            <a:r>
              <a:rPr lang="cs-CZ" baseline="0" dirty="0" smtClean="0"/>
              <a:t> nejprve soustředíme na tvorbu jednoduchých tříd, které ukazují základní rysy OOP.</a:t>
            </a:r>
          </a:p>
          <a:p>
            <a:r>
              <a:rPr lang="cs-CZ" baseline="0" dirty="0" smtClean="0"/>
              <a:t>V případě řízení přístupu, je Python poněkud svobodomyslný a vše je public, je třeba dodržovat pojmenování.</a:t>
            </a:r>
          </a:p>
          <a:p>
            <a:r>
              <a:rPr lang="cs-CZ" baseline="0" dirty="0" smtClean="0"/>
              <a:t>Pro lepší pochopení je dobré diskutovat objektovou reprezentaci (UML - diagramy tříd) se studenty. Rozebírat proč je něco veřejné, proč je to vlastnost.</a:t>
            </a:r>
          </a:p>
          <a:p>
            <a:r>
              <a:rPr lang="cs-CZ" baseline="0" dirty="0" smtClean="0"/>
              <a:t>Další rysy OOP jako dědičnost, polymorfismus až později. Podobně i přístup </a:t>
            </a:r>
            <a:r>
              <a:rPr lang="cs-CZ" baseline="0" dirty="0" err="1" smtClean="0"/>
              <a:t>protected</a:t>
            </a:r>
            <a:r>
              <a:rPr lang="cs-CZ" baseline="0" dirty="0" smtClean="0"/>
              <a:t> až po dědičnosti.</a:t>
            </a:r>
          </a:p>
          <a:p>
            <a:endParaRPr lang="cs-CZ" baseline="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aseline="0" dirty="0" smtClean="0"/>
              <a:t>Z hlediska zápisu kódu bude častou chybou zapomínání </a:t>
            </a:r>
            <a:r>
              <a:rPr lang="cs-CZ" baseline="0" dirty="0" err="1" smtClean="0"/>
              <a:t>self</a:t>
            </a:r>
            <a:r>
              <a:rPr lang="cs-CZ" baseline="0" dirty="0" smtClean="0"/>
              <a:t> v parametrech metod.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Obvykle</a:t>
            </a:r>
            <a:r>
              <a:rPr lang="cs-CZ" baseline="0" dirty="0" smtClean="0"/>
              <a:t> se používá jen jednoduchá dědičnost. </a:t>
            </a:r>
          </a:p>
          <a:p>
            <a:r>
              <a:rPr lang="cs-CZ" baseline="0" dirty="0" smtClean="0"/>
              <a:t>Pro studenty (SŠ) se zaměříme jen na základní koncepty dědičnosti.</a:t>
            </a:r>
          </a:p>
          <a:p>
            <a:r>
              <a:rPr lang="cs-CZ" baseline="0" dirty="0" smtClean="0"/>
              <a:t>Pokročilé partie jako jsou abstraktní třídy a interface spíše v rámci specializovaných seminářů (např. příprava k maturitě).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Rozlišovat mezi kompozicí</a:t>
            </a:r>
            <a:r>
              <a:rPr lang="cs-CZ" baseline="0" dirty="0" smtClean="0"/>
              <a:t> a agregací má smysl jen u pokročilých studentů. Nicméně studenti by měli skládání objektů chápat a používat.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Protože</a:t>
            </a:r>
            <a:r>
              <a:rPr lang="cs-CZ" baseline="0" dirty="0" smtClean="0"/>
              <a:t> často se při výuce OOP využívají jen triviální programy, tak zde uvádíme trošku složitější generování fraktálu.</a:t>
            </a:r>
          </a:p>
          <a:p>
            <a:endParaRPr lang="cs-CZ" baseline="0" dirty="0" smtClean="0"/>
          </a:p>
          <a:p>
            <a:r>
              <a:rPr lang="cs-CZ" baseline="0" dirty="0" smtClean="0"/>
              <a:t>Existuje celá řada </a:t>
            </a:r>
            <a:r>
              <a:rPr lang="cs-CZ" baseline="0" dirty="0" err="1" smtClean="0"/>
              <a:t>fraktálů</a:t>
            </a:r>
            <a:r>
              <a:rPr lang="cs-CZ" baseline="0" dirty="0" smtClean="0"/>
              <a:t> (S. trojúhelník, fraktální stromy), které je možno pomocí OOP namodelovat a jsou vděčným tématem pro studenty.</a:t>
            </a:r>
          </a:p>
          <a:p>
            <a:endParaRPr lang="cs-CZ" baseline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Objekty/koberec.p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Scratch-zakladni/bludiste.sb2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Programy/Scratch-zakladni/sb&#237;r&#225;n&#237;%20jablek.sb2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Objekty/zivocich.p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Objekty/clovek.p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hyperlink" Target="Programy/Python-zakladni/Objekty/clovek_var1.py" TargetMode="External"/><Relationship Id="rId4" Type="http://schemas.openxmlformats.org/officeDocument/2006/relationships/hyperlink" Target="Programy/Python-zakladni/Objekty/model.py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Objekty/kompozice.p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339276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Základy </a:t>
            </a:r>
            <a:r>
              <a:rPr lang="cs-CZ" altLang="ko-KR" smtClean="0">
                <a:ea typeface="맑은 고딕" pitchFamily="50" charset="-127"/>
              </a:rPr>
              <a:t>programování IV </a:t>
            </a:r>
            <a:r>
              <a:rPr lang="cs-CZ" altLang="ko-KR" dirty="0" smtClean="0">
                <a:ea typeface="맑은 고딕" pitchFamily="50" charset="-127"/>
              </a:rPr>
              <a:t>- příklady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Tvorba vlastních objektů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Aplikace objektů</a:t>
            </a:r>
          </a:p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endParaRPr lang="en-US" altLang="ko-K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995686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612841"/>
            <a:chOff x="3670697" y="972765"/>
            <a:chExt cx="2255925" cy="6612841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91630"/>
              <a:ext cx="2252491" cy="6093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za využití OOP program pro generování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fraktálů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typu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Sierpinského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 koberec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Využijte toho, že fraktál je v podstatě kompozicí jednotlivých čtverců. Pro vykreslení použijte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knihownu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PIL/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Pillow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je k dispozici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Motivace pro samostatnou práci: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Upravte třídu 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koberec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tak aby se uměla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 sama vykreslit.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OOP – Aplikace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982" y="2186457"/>
            <a:ext cx="1798644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2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5608211"/>
            <a:chOff x="3640732" y="972765"/>
            <a:chExt cx="2332070" cy="5608211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480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Hra bludiště (události a stavy objektů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Hra sběr jablek (události  a stavy objektů)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Tvorba jednoduché třídy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Dědičnost a kompozice objektů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Sierpinského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koberec (použití kreslení a OOP)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hry v sekcích grafika a multimédia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Použité příklady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0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a OOP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6295192"/>
            <a:chOff x="3634341" y="972765"/>
            <a:chExt cx="2332070" cy="6295192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má částečně objektový přístup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Nemá např. dědění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Postava (sprite) ve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Scratchi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je objekt: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Má stavy – dotýká se jiného objektu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Má vlastnosti (čtení, zápis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– 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barva kostýmu (souvisí se stavy)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Objekty přistupují k vlastnostem jiných objektů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Podporuje události –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po stisku klávesy 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xy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něco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dělej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Klonování objektů – vytváření instancí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OOP méně formálně (ZŠ)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75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2417207"/>
            <a:chOff x="3634341" y="972765"/>
            <a:chExt cx="2332070" cy="2417207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Hra kde úkolem hráče, je v co nejkratším čase dosáhnout cíle v bludišti. Pokud postava narazí v bludišti na zeď, vrací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 zpátky na začátek.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Cílem je ilustrace stavu objektů a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jejich událostí.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Bludiště – události objektů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54032"/>
            <a:ext cx="3111203" cy="28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372200" y="4362343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4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92136" y="4754128"/>
            <a:ext cx="5564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Po dosažení cíle, nové bludiště.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404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309212"/>
            <a:chOff x="3634341" y="972765"/>
            <a:chExt cx="2332070" cy="1309212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Bludiště tvoří obrázek pozadí. V programu se testuje dotek s černou barvou (zeď) a dotek s červenou barvou (cíl).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Bludiště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298" y="1595923"/>
            <a:ext cx="5947625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056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863210"/>
            <a:chOff x="3634341" y="972765"/>
            <a:chExt cx="2332070" cy="1863210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Úkolem je sbírat padající jablka. Za každé sebrané jablko hráč obdrží bod.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Kód postavy: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Sběr jablek (příklad na klonování)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394" y="2283718"/>
            <a:ext cx="19812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94584"/>
            <a:ext cx="426720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042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1032213"/>
            <a:chOff x="3634341" y="972765"/>
            <a:chExt cx="2332070" cy="1032213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Kód jablka: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000" b="1" dirty="0" smtClean="0">
                  <a:solidFill>
                    <a:schemeClr val="accent3"/>
                  </a:solidFill>
                  <a:cs typeface="Arial" pitchFamily="34" charset="0"/>
                </a:rPr>
                <a:t>Sběr jablek (příklad na klonování)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758" y="1284898"/>
            <a:ext cx="707546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681358" y="4671325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681358" y="4024994"/>
            <a:ext cx="713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Po nasbírání 10 jablek dojde ke zrychlení pádu jablek a v případě 5 nechycených hra končí.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8603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227846"/>
            <a:chOff x="3670697" y="972765"/>
            <a:chExt cx="2255925" cy="522784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91630"/>
              <a:ext cx="2252491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Studenti znají pojem třída, objekt, instance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Nejprve se věnujeme pochopení atributů/datových členů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Zapouzdření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Ukrývání implementace – proč?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Vlastnosti – metoda řízení přístupu k atributům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Metody objektů - speciálně  konstruktory  a jejich použití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Python má specifika v metodách a atributech: __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neco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()__ , _něco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Jedná se buď o speciální metody pro interface,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např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.__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eq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__()</a:t>
              </a:r>
            </a:p>
            <a:p>
              <a:pPr marL="1200150" lvl="2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Nebo specifikace přístupu:</a:t>
              </a:r>
            </a:p>
            <a:p>
              <a:pPr marL="1657350" lvl="3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_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neco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–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protected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657350" lvl="3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__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neco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-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private</a:t>
              </a: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jednoduchou třídu, kde budete ilustrovat výše uvedené rysy. Možné řešení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OOP – tvorba vlastních objektů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040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6335842"/>
            <a:chOff x="3670697" y="972765"/>
            <a:chExt cx="2255925" cy="6335842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91630"/>
              <a:ext cx="2252491" cy="581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Vysvětlení vztahů mezi objekty (</a:t>
              </a:r>
              <a:r>
                <a:rPr lang="cs-CZ" altLang="ko-KR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is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-a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Proč používat dědičnost (hierarchizace tříd)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 se dědí? (obvykle vlastnosti, metody a některé datové členy)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Dodání speciální funkčnosti – nové metody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Přetěžování – nové chování rodičovských metod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Vizualizace pomocí UML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Pomocí dědění odvoďte od třídy z předchozí úlohy. Zaměřte se na ukázku výše uvedených rysů. Motivaci naleznete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celé použití obou tříd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Upravte vtvořenou třídu tak, aby implementovala porovnání mezi instancemi dané třídy (__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eq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__()). Porovnejte operátory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is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 ==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Inspirace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OOP – dědičnost (SŠ)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01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227846"/>
            <a:chOff x="3670697" y="972765"/>
            <a:chExt cx="2255925" cy="522784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91630"/>
              <a:ext cx="2252491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Cílem je pochopení principu skládání objektů.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Princip 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has-a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Vizualizace relací mezi objekty pomocí UML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úlohu/ukázkový program, vhodný pro pochopení kompozice a agregace. Malá motivace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OOP – agregace a kompozice (SŠ)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147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27BC43-EAEB-4690-9ACA-BEC4EBBE8C5B}"/>
</file>

<file path=customXml/itemProps2.xml><?xml version="1.0" encoding="utf-8"?>
<ds:datastoreItem xmlns:ds="http://schemas.openxmlformats.org/officeDocument/2006/customXml" ds:itemID="{2F514DD1-C43B-4A69-A302-627140254B74}"/>
</file>

<file path=customXml/itemProps3.xml><?xml version="1.0" encoding="utf-8"?>
<ds:datastoreItem xmlns:ds="http://schemas.openxmlformats.org/officeDocument/2006/customXml" ds:itemID="{709B79E0-1ABC-4ABD-BABB-E5963C6AD26D}"/>
</file>

<file path=docProps/app.xml><?xml version="1.0" encoding="utf-8"?>
<Properties xmlns="http://schemas.openxmlformats.org/officeDocument/2006/extended-properties" xmlns:vt="http://schemas.openxmlformats.org/officeDocument/2006/docPropsVTypes">
  <TotalTime>6046</TotalTime>
  <Words>764</Words>
  <Application>Microsoft Office PowerPoint</Application>
  <PresentationFormat>Předvádění na obrazovce (16:9)</PresentationFormat>
  <Paragraphs>154</Paragraphs>
  <Slides>11</Slides>
  <Notes>7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11</vt:i4>
      </vt:variant>
    </vt:vector>
  </HeadingPairs>
  <TitlesOfParts>
    <vt:vector size="14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291</cp:revision>
  <dcterms:created xsi:type="dcterms:W3CDTF">2016-12-05T23:26:54Z</dcterms:created>
  <dcterms:modified xsi:type="dcterms:W3CDTF">2018-08-24T10:00:57Z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