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0.xml" ContentType="application/vnd.openxmlformats-officedocument.presentationml.notesSlide+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7.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notesSlides/notesSlide5.xml" ContentType="application/vnd.openxmlformats-officedocument.presentationml.notesSlide+xml"/>
  <Override PartName="/ppt/slideLayouts/slideLayout19.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4.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53" r:id="rId3"/>
  </p:sldMasterIdLst>
  <p:notesMasterIdLst>
    <p:notesMasterId r:id="rId16"/>
  </p:notesMasterIdLst>
  <p:handoutMasterIdLst>
    <p:handoutMasterId r:id="rId17"/>
  </p:handoutMasterIdLst>
  <p:sldIdLst>
    <p:sldId id="334" r:id="rId4"/>
    <p:sldId id="316" r:id="rId5"/>
    <p:sldId id="333" r:id="rId6"/>
    <p:sldId id="340" r:id="rId7"/>
    <p:sldId id="342" r:id="rId8"/>
    <p:sldId id="343" r:id="rId9"/>
    <p:sldId id="332" r:id="rId10"/>
    <p:sldId id="339" r:id="rId11"/>
    <p:sldId id="341" r:id="rId12"/>
    <p:sldId id="344" r:id="rId13"/>
    <p:sldId id="337" r:id="rId14"/>
    <p:sldId id="338" r:id="rId15"/>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47">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 initials="a"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F8F8"/>
    <a:srgbClr val="179A9D"/>
    <a:srgbClr val="38D4CD"/>
    <a:srgbClr val="16B7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5" autoAdjust="0"/>
    <p:restoredTop sz="71271" autoAdjust="0"/>
  </p:normalViewPr>
  <p:slideViewPr>
    <p:cSldViewPr>
      <p:cViewPr>
        <p:scale>
          <a:sx n="102" d="100"/>
          <a:sy n="102" d="100"/>
        </p:scale>
        <p:origin x="-210" y="972"/>
      </p:cViewPr>
      <p:guideLst>
        <p:guide orient="horz" pos="1847"/>
        <p:guide pos="2880"/>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83" d="100"/>
          <a:sy n="83" d="100"/>
        </p:scale>
        <p:origin x="47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5"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customXml" Target="../customXml/item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xmlns="" id="{63067592-1177-4A8F-8559-88EAFFFB7C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a:extLst>
              <a:ext uri="{FF2B5EF4-FFF2-40B4-BE49-F238E27FC236}">
                <a16:creationId xmlns:a16="http://schemas.microsoft.com/office/drawing/2014/main" xmlns="" id="{3C2CF451-70E9-424F-9484-D9CA0DA36A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090F118-FDC5-4298-8605-509719EC5E22}" type="datetimeFigureOut">
              <a:rPr lang="ko-KR" altLang="en-US" smtClean="0"/>
              <a:t>2018-08-24</a:t>
            </a:fld>
            <a:endParaRPr lang="ko-KR" altLang="en-US"/>
          </a:p>
        </p:txBody>
      </p:sp>
      <p:sp>
        <p:nvSpPr>
          <p:cNvPr id="4" name="바닥글 개체 틀 3">
            <a:extLst>
              <a:ext uri="{FF2B5EF4-FFF2-40B4-BE49-F238E27FC236}">
                <a16:creationId xmlns:a16="http://schemas.microsoft.com/office/drawing/2014/main" xmlns="" id="{52C3267D-5B5A-47A4-8D84-21A44F0D7B5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a:extLst>
              <a:ext uri="{FF2B5EF4-FFF2-40B4-BE49-F238E27FC236}">
                <a16:creationId xmlns:a16="http://schemas.microsoft.com/office/drawing/2014/main" xmlns="" id="{2F7C5F71-15FE-429B-AF61-61945D4F240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43CB6F-C11B-40A1-AA17-5337F931B3E0}" type="slidenum">
              <a:rPr lang="ko-KR" altLang="en-US" smtClean="0"/>
              <a:t>‹#›</a:t>
            </a:fld>
            <a:endParaRPr lang="ko-KR" altLang="en-US"/>
          </a:p>
        </p:txBody>
      </p:sp>
    </p:spTree>
    <p:extLst>
      <p:ext uri="{BB962C8B-B14F-4D97-AF65-F5344CB8AC3E}">
        <p14:creationId xmlns:p14="http://schemas.microsoft.com/office/powerpoint/2010/main" val="507325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8BDEB5-11C8-4FFD-966B-93DB62A96F3D}" type="datetimeFigureOut">
              <a:rPr lang="ko-KR" altLang="en-US" smtClean="0"/>
              <a:t>2018-08-24</a:t>
            </a:fld>
            <a:endParaRPr lang="ko-KR"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62991A-D88A-415F-AA3F-DF12C52C61BF}" type="slidenum">
              <a:rPr lang="ko-KR" altLang="en-US" smtClean="0"/>
              <a:t>‹#›</a:t>
            </a:fld>
            <a:endParaRPr lang="ko-KR" altLang="en-US"/>
          </a:p>
        </p:txBody>
      </p:sp>
    </p:spTree>
    <p:extLst>
      <p:ext uri="{BB962C8B-B14F-4D97-AF65-F5344CB8AC3E}">
        <p14:creationId xmlns:p14="http://schemas.microsoft.com/office/powerpoint/2010/main" val="3608068416"/>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cs-CZ" baseline="0" dirty="0" smtClean="0"/>
              <a:t>Výuka programování je (měla by být) součástí výuky informatiky.</a:t>
            </a:r>
          </a:p>
          <a:p>
            <a:pPr marL="0" marR="0" indent="0" algn="l" defTabSz="914400" rtl="0" eaLnBrk="1" fontAlgn="auto" latinLnBrk="1" hangingPunct="1">
              <a:lnSpc>
                <a:spcPct val="100000"/>
              </a:lnSpc>
              <a:spcBef>
                <a:spcPts val="0"/>
              </a:spcBef>
              <a:spcAft>
                <a:spcPts val="0"/>
              </a:spcAft>
              <a:buClrTx/>
              <a:buSzTx/>
              <a:buFontTx/>
              <a:buNone/>
              <a:tabLst/>
              <a:defRPr/>
            </a:pPr>
            <a:r>
              <a:rPr lang="cs-CZ" baseline="0" dirty="0" smtClean="0"/>
              <a:t>Specifikou výuky programování je to, že je svým způsobem výukou s počítačem a zároveň výukou o počítači. </a:t>
            </a:r>
          </a:p>
          <a:p>
            <a:pPr marL="0" marR="0" indent="0" algn="l" defTabSz="914400" rtl="0" eaLnBrk="1" fontAlgn="auto" latinLnBrk="1" hangingPunct="1">
              <a:lnSpc>
                <a:spcPct val="100000"/>
              </a:lnSpc>
              <a:spcBef>
                <a:spcPts val="0"/>
              </a:spcBef>
              <a:spcAft>
                <a:spcPts val="0"/>
              </a:spcAft>
              <a:buClrTx/>
              <a:buSzTx/>
              <a:buFontTx/>
              <a:buNone/>
              <a:tabLst/>
              <a:defRPr/>
            </a:pPr>
            <a:r>
              <a:rPr lang="cs-CZ" baseline="0" dirty="0" smtClean="0"/>
              <a:t>Protože při řešení některých (hlavně pokročilejších) úloh je nutná jistá elementární úroveň znalostí fungování počítače.</a:t>
            </a:r>
          </a:p>
          <a:p>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1</a:t>
            </a:fld>
            <a:endParaRPr lang="ko-KR" altLang="en-US"/>
          </a:p>
        </p:txBody>
      </p:sp>
    </p:spTree>
    <p:extLst>
      <p:ext uri="{BB962C8B-B14F-4D97-AF65-F5344CB8AC3E}">
        <p14:creationId xmlns:p14="http://schemas.microsoft.com/office/powerpoint/2010/main" val="4152357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10</a:t>
            </a:fld>
            <a:endParaRPr lang="ko-KR" altLang="en-US"/>
          </a:p>
        </p:txBody>
      </p:sp>
    </p:spTree>
    <p:extLst>
      <p:ext uri="{BB962C8B-B14F-4D97-AF65-F5344CB8AC3E}">
        <p14:creationId xmlns:p14="http://schemas.microsoft.com/office/powerpoint/2010/main" val="858151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Obecné vlastnosti</a:t>
            </a:r>
            <a:r>
              <a:rPr lang="cs-CZ" baseline="0" dirty="0" smtClean="0"/>
              <a:t> výukových cílů jsou:</a:t>
            </a:r>
          </a:p>
          <a:p>
            <a:r>
              <a:rPr lang="cs-CZ" baseline="0" dirty="0" smtClean="0"/>
              <a:t>Přiměřenost</a:t>
            </a:r>
          </a:p>
          <a:p>
            <a:r>
              <a:rPr lang="cs-CZ" baseline="0" dirty="0" smtClean="0"/>
              <a:t>Ověřitelnost, kontrolovatelnost</a:t>
            </a:r>
          </a:p>
          <a:p>
            <a:r>
              <a:rPr lang="cs-CZ" dirty="0" smtClean="0"/>
              <a:t>Konzistentnost</a:t>
            </a:r>
          </a:p>
          <a:p>
            <a:r>
              <a:rPr lang="cs-CZ" dirty="0" smtClean="0"/>
              <a:t>Komplexita</a:t>
            </a:r>
          </a:p>
          <a:p>
            <a:endParaRPr lang="cs-CZ" dirty="0" smtClean="0"/>
          </a:p>
          <a:p>
            <a:r>
              <a:rPr lang="cs-CZ" dirty="0" smtClean="0"/>
              <a:t>To nás však nebude tolik v kontextu programování</a:t>
            </a:r>
            <a:r>
              <a:rPr lang="cs-CZ" baseline="0" dirty="0" smtClean="0"/>
              <a:t> zajímat, nicméně měli bychom se snažit tyto vlastnosti naplnit.</a:t>
            </a:r>
          </a:p>
          <a:p>
            <a:r>
              <a:rPr lang="cs-CZ" baseline="0" dirty="0" smtClean="0"/>
              <a:t>Hlavním cílem výuky programování je rozvoj  tzv. informatického myšlení.</a:t>
            </a:r>
          </a:p>
          <a:p>
            <a:endParaRPr lang="cs-CZ" baseline="0" dirty="0" smtClean="0"/>
          </a:p>
          <a:p>
            <a:r>
              <a:rPr lang="cs-CZ" baseline="0" dirty="0" smtClean="0"/>
              <a:t>Náplní výuky programování je mimo jiné i rozvoj algoritmického myšlení.</a:t>
            </a:r>
          </a:p>
          <a:p>
            <a:endParaRPr lang="cs-CZ" baseline="0" dirty="0" smtClean="0"/>
          </a:p>
          <a:p>
            <a:r>
              <a:rPr lang="cs-CZ" baseline="0" dirty="0" smtClean="0"/>
              <a:t>To jestli je cílem výuky programování i znalost technologie je složitější otázka. </a:t>
            </a:r>
          </a:p>
          <a:p>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2</a:t>
            </a:fld>
            <a:endParaRPr lang="ko-KR" altLang="en-US"/>
          </a:p>
        </p:txBody>
      </p:sp>
    </p:spTree>
    <p:extLst>
      <p:ext uri="{BB962C8B-B14F-4D97-AF65-F5344CB8AC3E}">
        <p14:creationId xmlns:p14="http://schemas.microsoft.com/office/powerpoint/2010/main" val="3233992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lgn="just"/>
            <a:r>
              <a:rPr lang="cs-CZ" dirty="0" smtClean="0"/>
              <a:t>Při výuce programování nám většinou nejde jen o naučení se jazyka</a:t>
            </a:r>
            <a:r>
              <a:rPr lang="cs-CZ" baseline="0" dirty="0" smtClean="0"/>
              <a:t> jako takového, ale jde nám i o rozvoj algoritmického myšlení.</a:t>
            </a:r>
          </a:p>
          <a:p>
            <a:pPr algn="just"/>
            <a:endParaRPr lang="cs-CZ" baseline="0" dirty="0" smtClean="0"/>
          </a:p>
          <a:p>
            <a:pPr algn="just"/>
            <a:r>
              <a:rPr lang="cs-CZ" baseline="0" dirty="0" smtClean="0"/>
              <a:t>Algoritmickým myšlením rozumíme schopnost vytvářet efektivní postupy, algoritmy, které vedou k řešení zadaného problému.</a:t>
            </a:r>
          </a:p>
          <a:p>
            <a:pPr algn="just"/>
            <a:r>
              <a:rPr lang="cs-CZ" baseline="0" dirty="0" smtClean="0"/>
              <a:t>Důležitá je i schopnost nejen algoritmus sám vymyslet, ale i umět zhodnotit jeho kvalitu. Nemusí jít nutně zhodnocení přímo z hlediska O(n) notace, ale jisté kvalitativní pochopení náročnosti algoritmu přiměřené věku a dispozicím. Samozřejmě na odborné SŠ má již </a:t>
            </a:r>
          </a:p>
          <a:p>
            <a:pPr algn="just"/>
            <a:r>
              <a:rPr lang="cs-CZ" baseline="0" dirty="0" smtClean="0"/>
              <a:t>cenu se zabývat i detailněji časovou a paměťovou náročností.</a:t>
            </a:r>
          </a:p>
          <a:p>
            <a:pPr algn="just"/>
            <a:endParaRPr lang="cs-CZ" baseline="0" dirty="0" smtClean="0"/>
          </a:p>
          <a:p>
            <a:pPr algn="just"/>
            <a:r>
              <a:rPr lang="cs-CZ" baseline="0" dirty="0" smtClean="0"/>
              <a:t>Důležité je buď na řešení sám přijít, což je optimální varianta, nebo ho alespoň pochopit. Pochopit základní myšlenku postupu.</a:t>
            </a:r>
          </a:p>
          <a:p>
            <a:pPr algn="just"/>
            <a:r>
              <a:rPr lang="cs-CZ" baseline="0" dirty="0" smtClean="0"/>
              <a:t>Bez pochopení základních myšlenek je zbytečné učit se formálním postupům.</a:t>
            </a:r>
          </a:p>
          <a:p>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3</a:t>
            </a:fld>
            <a:endParaRPr lang="ko-KR" altLang="en-US"/>
          </a:p>
        </p:txBody>
      </p:sp>
    </p:spTree>
    <p:extLst>
      <p:ext uri="{BB962C8B-B14F-4D97-AF65-F5344CB8AC3E}">
        <p14:creationId xmlns:p14="http://schemas.microsoft.com/office/powerpoint/2010/main" val="1473345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Pří výuce programování bychom</a:t>
            </a:r>
            <a:r>
              <a:rPr lang="cs-CZ" baseline="0" dirty="0" smtClean="0"/>
              <a:t> se měli snažit používat pestrou škálu výukových metod, tak aby došlo k eliminaci jejich negativních vlastností.</a:t>
            </a:r>
          </a:p>
          <a:p>
            <a:endParaRPr lang="cs-CZ" baseline="0" dirty="0" smtClean="0"/>
          </a:p>
          <a:p>
            <a:r>
              <a:rPr lang="cs-CZ" baseline="0" dirty="0" smtClean="0"/>
              <a:t>Frontální výuka je vhodná na prezentaci nového učiva (např. pro seznámení se syntaxí jazyka), umožňuje systematický výklad. Rizikem je, že získané znalosti jsou mělké, např. žáci se učí fakta a uniká jim jejich propojení.</a:t>
            </a:r>
          </a:p>
          <a:p>
            <a:endParaRPr lang="cs-CZ" baseline="0" dirty="0" smtClean="0"/>
          </a:p>
          <a:p>
            <a:endParaRPr lang="cs-CZ" baseline="0" dirty="0" smtClean="0"/>
          </a:p>
          <a:p>
            <a:r>
              <a:rPr lang="cs-CZ" dirty="0" smtClean="0"/>
              <a:t>Pro využití</a:t>
            </a:r>
            <a:r>
              <a:rPr lang="cs-CZ" baseline="0" dirty="0" smtClean="0"/>
              <a:t> projektového vyučování je již třeba jistých dovedností žáků.  Je nutné přesně specifikovat cíl projektu, dobu trvání projektu, způsob jeho hodnocení. Projekt by měl být praktický. Výhodou tohoto typu výuky je, že umožňuje propojení různých předmětů a oblastí, rozvíjí týmovou práci a schopnost se učit. Učitel vstupuje do řešení jako mentor.</a:t>
            </a:r>
          </a:p>
          <a:p>
            <a:endParaRPr lang="cs-CZ" baseline="0" dirty="0" smtClean="0"/>
          </a:p>
          <a:p>
            <a:r>
              <a:rPr lang="cs-CZ" baseline="0" dirty="0" smtClean="0"/>
              <a:t>Při problémové vyučování je učitelem specifikován problém, žáci si pak sami tvoří hypotézy, ověřují je a nalézají řešení. Může být použito jako součást projektového vyučování.</a:t>
            </a:r>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4</a:t>
            </a:fld>
            <a:endParaRPr lang="ko-KR" altLang="en-US"/>
          </a:p>
        </p:txBody>
      </p:sp>
    </p:spTree>
    <p:extLst>
      <p:ext uri="{BB962C8B-B14F-4D97-AF65-F5344CB8AC3E}">
        <p14:creationId xmlns:p14="http://schemas.microsoft.com/office/powerpoint/2010/main" val="858151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5</a:t>
            </a:fld>
            <a:endParaRPr lang="ko-KR" altLang="en-US"/>
          </a:p>
        </p:txBody>
      </p:sp>
    </p:spTree>
    <p:extLst>
      <p:ext uri="{BB962C8B-B14F-4D97-AF65-F5344CB8AC3E}">
        <p14:creationId xmlns:p14="http://schemas.microsoft.com/office/powerpoint/2010/main" val="858151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6</a:t>
            </a:fld>
            <a:endParaRPr lang="ko-KR" altLang="en-US"/>
          </a:p>
        </p:txBody>
      </p:sp>
    </p:spTree>
    <p:extLst>
      <p:ext uri="{BB962C8B-B14F-4D97-AF65-F5344CB8AC3E}">
        <p14:creationId xmlns:p14="http://schemas.microsoft.com/office/powerpoint/2010/main" val="858151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cs-CZ" dirty="0" smtClean="0"/>
              <a:t>Při výuce programování v</a:t>
            </a:r>
            <a:r>
              <a:rPr lang="cs-CZ" baseline="0" dirty="0" smtClean="0"/>
              <a:t> rámci výuky informatiky na ZŠ musíme brát v úvahu věk dětí (schopnost abstraktně myslet, udržet pozornost). Cílem není vychovat programátora, ale poskytnout jakousi ochutnávku jak se co dělá. Zároveň to umožní rozvoj dalších (nejen ICT) dovedností, jako je např. spolupráce při řešení, využití dalších technologií (např. úprava obrázků pro hry apod.)</a:t>
            </a:r>
          </a:p>
          <a:p>
            <a:endParaRPr lang="cs-CZ" baseline="0" dirty="0" smtClean="0"/>
          </a:p>
          <a:p>
            <a:r>
              <a:rPr lang="cs-CZ" baseline="0" dirty="0" smtClean="0"/>
              <a:t>Pro první stupeň ZŠ to může být jako jistá zajímavost, nikoliv hlavní náplň. Rozvíjíme tvořivost a představivost. V současnosti existují různá grafická prostředí zaměřená i na mladší děti (např. </a:t>
            </a:r>
            <a:r>
              <a:rPr lang="cs-CZ" baseline="0" dirty="0" err="1" smtClean="0"/>
              <a:t>ScratchJr</a:t>
            </a:r>
            <a:r>
              <a:rPr lang="cs-CZ" baseline="0" dirty="0" smtClean="0"/>
              <a:t>). Je dobré, aby prostředí bylo lokalizováno (výše zmiňovaný </a:t>
            </a:r>
            <a:r>
              <a:rPr lang="cs-CZ" baseline="0" dirty="0" err="1" smtClean="0"/>
              <a:t>ScratchJr</a:t>
            </a:r>
            <a:r>
              <a:rPr lang="cs-CZ" baseline="0" dirty="0" smtClean="0"/>
              <a:t> bohužel není).</a:t>
            </a:r>
          </a:p>
          <a:p>
            <a:endParaRPr lang="cs-CZ" baseline="0" dirty="0" smtClean="0"/>
          </a:p>
          <a:p>
            <a:r>
              <a:rPr lang="cs-CZ" baseline="0" dirty="0" smtClean="0"/>
              <a:t>Na druhém stupni ZŠ cca kolem 12 let, je možné začít i s výukou OOP, viz např. </a:t>
            </a:r>
            <a:r>
              <a:rPr lang="cs-CZ" baseline="0" dirty="0" err="1" smtClean="0"/>
              <a:t>Pecinovský</a:t>
            </a:r>
            <a:r>
              <a:rPr lang="cs-CZ" baseline="0" dirty="0" smtClean="0"/>
              <a:t> Výuka OOP.  Zde je možné začít žáky seznamovat jak s datovými  typy, tak i principy OOP, dále určitě se základními konstrukcemi (cykly, podmínky). Nejlepší je, když žáci hned vidí výsledek svého snažení (motivační faktor). Optimální je proto vytvářet programy, kde se něco hýbe. Případně je možné u pokročilejších žáků navázat použitím zjednodušených programovacích jazyků. Zjednodušení se myslí jak na úrovni jazyka – nekomplikovaná syntaxe, použití jednoduchých typů (např. </a:t>
            </a:r>
            <a:r>
              <a:rPr lang="cs-CZ" baseline="0" dirty="0" err="1" smtClean="0"/>
              <a:t>int</a:t>
            </a:r>
            <a:r>
              <a:rPr lang="cs-CZ" baseline="0" dirty="0" smtClean="0"/>
              <a:t> </a:t>
            </a:r>
            <a:r>
              <a:rPr lang="cs-CZ" baseline="0" dirty="0" err="1" smtClean="0"/>
              <a:t>vs</a:t>
            </a:r>
            <a:r>
              <a:rPr lang="cs-CZ" baseline="0" dirty="0" smtClean="0"/>
              <a:t> jeho varianty </a:t>
            </a:r>
            <a:r>
              <a:rPr lang="cs-CZ" baseline="0" dirty="0" err="1" smtClean="0"/>
              <a:t>short</a:t>
            </a:r>
            <a:r>
              <a:rPr lang="cs-CZ" baseline="0" dirty="0" smtClean="0"/>
              <a:t>, </a:t>
            </a:r>
            <a:r>
              <a:rPr lang="cs-CZ" baseline="0" dirty="0" err="1" smtClean="0"/>
              <a:t>uint</a:t>
            </a:r>
            <a:r>
              <a:rPr lang="cs-CZ" baseline="0" dirty="0" smtClean="0"/>
              <a:t>, byte </a:t>
            </a:r>
            <a:r>
              <a:rPr lang="cs-CZ" baseline="0" dirty="0" err="1" smtClean="0"/>
              <a:t>apod</a:t>
            </a:r>
            <a:r>
              <a:rPr lang="cs-CZ" baseline="0" dirty="0" smtClean="0"/>
              <a:t>), tak i na úrovni GUI – nejsou potřeba komplikované nástroje.</a:t>
            </a:r>
          </a:p>
          <a:p>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7</a:t>
            </a:fld>
            <a:endParaRPr lang="ko-KR" altLang="en-US"/>
          </a:p>
        </p:txBody>
      </p:sp>
    </p:spTree>
    <p:extLst>
      <p:ext uri="{BB962C8B-B14F-4D97-AF65-F5344CB8AC3E}">
        <p14:creationId xmlns:p14="http://schemas.microsoft.com/office/powerpoint/2010/main" val="858151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Na středních školách se mohou situace silně lišit. </a:t>
            </a:r>
          </a:p>
          <a:p>
            <a:endParaRPr lang="cs-CZ" dirty="0" smtClean="0"/>
          </a:p>
          <a:p>
            <a:r>
              <a:rPr lang="cs-CZ" dirty="0" smtClean="0"/>
              <a:t>Pro</a:t>
            </a:r>
            <a:r>
              <a:rPr lang="cs-CZ" baseline="0" dirty="0" smtClean="0"/>
              <a:t> úvodní kurz programování používáme některý z „jednodušších“ jazyků umožňující zápis v základních programovacích paradigmatech (procedurální paradigma, nebo OOP). Výhodou je použití </a:t>
            </a:r>
            <a:r>
              <a:rPr lang="cs-CZ" baseline="0" dirty="0" err="1" smtClean="0"/>
              <a:t>multiparadigmatických</a:t>
            </a:r>
            <a:r>
              <a:rPr lang="cs-CZ" baseline="0" dirty="0" smtClean="0"/>
              <a:t> jazyků, např. Python, C#, které nemají složitý syntaktický zápis. Podobně je spíše lepší použít některá zjednodušená vývojová prostředí, nikoliv nástroje určené pro profesionální vývoj.</a:t>
            </a:r>
          </a:p>
          <a:p>
            <a:endParaRPr lang="cs-CZ" baseline="0" dirty="0" smtClean="0"/>
          </a:p>
          <a:p>
            <a:r>
              <a:rPr lang="cs-CZ" baseline="0" dirty="0" smtClean="0"/>
              <a:t>V případě výuky pokročilejších studentů, tj. studentů kteří již umí v něčem programovat záleží na konkrétních cílech.</a:t>
            </a:r>
          </a:p>
          <a:p>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8</a:t>
            </a:fld>
            <a:endParaRPr lang="ko-KR" altLang="en-US"/>
          </a:p>
        </p:txBody>
      </p:sp>
    </p:spTree>
    <p:extLst>
      <p:ext uri="{BB962C8B-B14F-4D97-AF65-F5344CB8AC3E}">
        <p14:creationId xmlns:p14="http://schemas.microsoft.com/office/powerpoint/2010/main" val="858151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Při</a:t>
            </a:r>
            <a:r>
              <a:rPr lang="cs-CZ" baseline="0" dirty="0" smtClean="0"/>
              <a:t> výuce programování je třeba dát dětem prostor pro vlastní experimentování s probraným rysem jazyka.</a:t>
            </a:r>
          </a:p>
          <a:p>
            <a:endParaRPr lang="cs-CZ" baseline="0" dirty="0" smtClean="0"/>
          </a:p>
          <a:p>
            <a:r>
              <a:rPr lang="cs-CZ" baseline="0" dirty="0" smtClean="0"/>
              <a:t>Snažit se co nejvíce používat pouze probrané prvky jazyka. Vyhnout se „kouzelným trikům“, které žáci neznají. Pokud samozřejmě není cílem motivovat a ukázat elegantnější řešení.</a:t>
            </a:r>
          </a:p>
          <a:p>
            <a:endParaRPr lang="cs-CZ" baseline="0" dirty="0" smtClean="0"/>
          </a:p>
          <a:p>
            <a:r>
              <a:rPr lang="cs-CZ" baseline="0" dirty="0" smtClean="0"/>
              <a:t>Je chybou neprogramovat, pokud možno od začátku, správně. Získání špatných návyků se později hůře odnaučuje. Typický příklad je špatná dekompozice problému, používání všemocných funkcí a božských objektů.</a:t>
            </a:r>
          </a:p>
          <a:p>
            <a:endParaRPr lang="cs-CZ" baseline="0" dirty="0" smtClean="0"/>
          </a:p>
          <a:p>
            <a:r>
              <a:rPr lang="cs-CZ" baseline="0" dirty="0" smtClean="0"/>
              <a:t>Příklady zajímavé pro učitele nemusí být zajímavé pro studenty. Dalším problémem může být, že i zajímavé příklady požadují napsání spousty pomocného kódu, díky kterému zaniknou nejdůležitější rysy řešení a student se v úloze ztratí.</a:t>
            </a:r>
            <a:endParaRPr lang="cs-CZ" dirty="0"/>
          </a:p>
        </p:txBody>
      </p:sp>
      <p:sp>
        <p:nvSpPr>
          <p:cNvPr id="4" name="Zástupný symbol pro číslo snímku 3"/>
          <p:cNvSpPr>
            <a:spLocks noGrp="1"/>
          </p:cNvSpPr>
          <p:nvPr>
            <p:ph type="sldNum" sz="quarter" idx="10"/>
          </p:nvPr>
        </p:nvSpPr>
        <p:spPr/>
        <p:txBody>
          <a:bodyPr/>
          <a:lstStyle/>
          <a:p>
            <a:fld id="{4262991A-D88A-415F-AA3F-DF12C52C61BF}" type="slidenum">
              <a:rPr lang="ko-KR" altLang="en-US" smtClean="0"/>
              <a:t>9</a:t>
            </a:fld>
            <a:endParaRPr lang="ko-KR" altLang="en-US"/>
          </a:p>
        </p:txBody>
      </p:sp>
    </p:spTree>
    <p:extLst>
      <p:ext uri="{BB962C8B-B14F-4D97-AF65-F5344CB8AC3E}">
        <p14:creationId xmlns:p14="http://schemas.microsoft.com/office/powerpoint/2010/main" val="8581512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09188" y="339502"/>
            <a:ext cx="4450844" cy="1152128"/>
          </a:xfrm>
          <a:prstGeom prst="rect">
            <a:avLst/>
          </a:prstGeom>
        </p:spPr>
        <p:txBody>
          <a:bodyPr anchor="ctr"/>
          <a:lstStyle>
            <a:lvl1pPr marL="0" indent="0" algn="l">
              <a:lnSpc>
                <a:spcPct val="100000"/>
              </a:lnSpc>
              <a:buNone/>
              <a:defRPr sz="3600" b="1" baseline="0">
                <a:solidFill>
                  <a:schemeClr val="bg1"/>
                </a:solidFill>
                <a:latin typeface="+mj-lt"/>
                <a:cs typeface="Arial" pitchFamily="34" charset="0"/>
              </a:defRPr>
            </a:lvl1pPr>
          </a:lstStyle>
          <a:p>
            <a:r>
              <a:rPr lang="en-US" altLang="ko-KR" dirty="0">
                <a:ea typeface="맑은 고딕" pitchFamily="50" charset="-127"/>
              </a:rPr>
              <a:t>FREE PPT TEMPLATES</a:t>
            </a:r>
            <a:endParaRPr lang="en-US" altLang="ko-KR" dirty="0"/>
          </a:p>
        </p:txBody>
      </p:sp>
      <p:sp>
        <p:nvSpPr>
          <p:cNvPr id="11" name="Text Placeholder 9"/>
          <p:cNvSpPr>
            <a:spLocks noGrp="1"/>
          </p:cNvSpPr>
          <p:nvPr>
            <p:ph type="body" sz="quarter" idx="11" hasCustomPrompt="1"/>
          </p:nvPr>
        </p:nvSpPr>
        <p:spPr>
          <a:xfrm>
            <a:off x="409188" y="1563638"/>
            <a:ext cx="4450844" cy="576064"/>
          </a:xfrm>
          <a:prstGeom prst="rect">
            <a:avLst/>
          </a:prstGeom>
        </p:spPr>
        <p:txBody>
          <a:bodyPr anchor="ctr"/>
          <a:lstStyle>
            <a:lvl1pPr marL="0" indent="0" algn="l">
              <a:lnSpc>
                <a:spcPct val="100000"/>
              </a:lnSpc>
              <a:buNone/>
              <a:defRPr sz="1200" b="0" baseline="0">
                <a:solidFill>
                  <a:schemeClr val="bg1"/>
                </a:solidFill>
                <a:latin typeface="+mn-lt"/>
                <a:cs typeface="Arial" pitchFamily="34" charset="0"/>
              </a:defRPr>
            </a:lvl1pPr>
          </a:lstStyle>
          <a:p>
            <a:pPr>
              <a:spcBef>
                <a:spcPts val="0"/>
              </a:spcBef>
              <a:defRPr/>
            </a:pPr>
            <a:r>
              <a:rPr lang="en-US" altLang="ko-KR" b="1" dirty="0"/>
              <a:t>INSERT THE TITLE </a:t>
            </a:r>
          </a:p>
          <a:p>
            <a:pPr>
              <a:spcBef>
                <a:spcPts val="0"/>
              </a:spcBef>
              <a:defRPr/>
            </a:pPr>
            <a:r>
              <a:rPr lang="en-US" altLang="ko-KR" b="1" dirty="0"/>
              <a:t>OF YOUR PRESENTATION HERE</a:t>
            </a:r>
            <a:endParaRPr lang="en-US" altLang="ko-KR" dirty="0"/>
          </a:p>
        </p:txBody>
      </p:sp>
    </p:spTree>
    <p:extLst>
      <p:ext uri="{BB962C8B-B14F-4D97-AF65-F5344CB8AC3E}">
        <p14:creationId xmlns:p14="http://schemas.microsoft.com/office/powerpoint/2010/main" val="4162736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0" y="267494"/>
            <a:ext cx="2339752" cy="4608512"/>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0" hasCustomPrompt="1"/>
          </p:nvPr>
        </p:nvSpPr>
        <p:spPr>
          <a:xfrm>
            <a:off x="4572000" y="267494"/>
            <a:ext cx="4248472" cy="4608512"/>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939915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1115616" y="0"/>
            <a:ext cx="2808312" cy="51435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628954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81632"/>
            <a:ext cx="9144000" cy="576064"/>
          </a:xfrm>
          <a:prstGeom prst="rect">
            <a:avLst/>
          </a:prstGeom>
        </p:spPr>
        <p:txBody>
          <a:bodyPr anchor="ctr"/>
          <a:lstStyle>
            <a:lvl1pPr marL="0" indent="0" algn="ctr">
              <a:buNone/>
              <a:defRPr sz="3600" b="0" baseline="0">
                <a:solidFill>
                  <a:schemeClr val="accent3"/>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757696"/>
            <a:ext cx="9144000" cy="288032"/>
          </a:xfrm>
          <a:prstGeom prst="rect">
            <a:avLst/>
          </a:prstGeom>
        </p:spPr>
        <p:txBody>
          <a:bodyPr anchor="ctr"/>
          <a:lstStyle>
            <a:lvl1pPr marL="0" indent="0" algn="ctr">
              <a:buNone/>
              <a:defRPr sz="1400" b="0" baseline="0">
                <a:solidFill>
                  <a:schemeClr val="accent3"/>
                </a:solidFill>
                <a:latin typeface="+mn-lt"/>
                <a:cs typeface="Arial" pitchFamily="34" charset="0"/>
              </a:defRPr>
            </a:lvl1pPr>
          </a:lstStyle>
          <a:p>
            <a:pPr lvl="0"/>
            <a:r>
              <a:rPr lang="en-US" altLang="ko-KR" dirty="0"/>
              <a:t>Insert the title of your subtitle Here</a:t>
            </a:r>
          </a:p>
        </p:txBody>
      </p:sp>
      <p:sp>
        <p:nvSpPr>
          <p:cNvPr id="5" name="Picture Placeholder 2"/>
          <p:cNvSpPr>
            <a:spLocks noGrp="1"/>
          </p:cNvSpPr>
          <p:nvPr>
            <p:ph type="pic" idx="12" hasCustomPrompt="1"/>
          </p:nvPr>
        </p:nvSpPr>
        <p:spPr>
          <a:xfrm>
            <a:off x="0" y="1275606"/>
            <a:ext cx="9144000" cy="2592288"/>
          </a:xfrm>
          <a:prstGeom prst="rect">
            <a:avLst/>
          </a:prstGeom>
          <a:solidFill>
            <a:schemeClr val="bg1">
              <a:lumMod val="95000"/>
            </a:schemeClr>
          </a:solidFill>
        </p:spPr>
        <p:txBody>
          <a:bodyPr lIns="720000" anchor="ctr"/>
          <a:lstStyle>
            <a:lvl1pPr marL="0" indent="0" algn="l">
              <a:buNone/>
              <a:defRPr sz="16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42755454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2" hasCustomPrompt="1"/>
          </p:nvPr>
        </p:nvSpPr>
        <p:spPr>
          <a:xfrm>
            <a:off x="1453549" y="501168"/>
            <a:ext cx="4176000" cy="4176000"/>
          </a:xfrm>
          <a:prstGeom prst="diamond">
            <a:avLst/>
          </a:prstGeom>
          <a:solidFill>
            <a:schemeClr val="bg1">
              <a:lumMod val="95000"/>
            </a:schemeClr>
          </a:solidFill>
        </p:spPr>
        <p:txBody>
          <a:bodyPr wrap="none" lIns="0" rIns="0" anchor="ctr" anchorCtr="0"/>
          <a:lstStyle>
            <a:lvl1pPr marL="0" indent="0" algn="l">
              <a:buNone/>
              <a:defRPr sz="16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Frame 5"/>
          <p:cNvSpPr/>
          <p:nvPr userDrawn="1"/>
        </p:nvSpPr>
        <p:spPr>
          <a:xfrm rot="2700000">
            <a:off x="1947315" y="994934"/>
            <a:ext cx="3188468" cy="3188468"/>
          </a:xfrm>
          <a:prstGeom prst="frame">
            <a:avLst>
              <a:gd name="adj1" fmla="val 18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9" name="Chevron 8"/>
          <p:cNvSpPr/>
          <p:nvPr userDrawn="1"/>
        </p:nvSpPr>
        <p:spPr>
          <a:xfrm rot="10800000">
            <a:off x="906447" y="1455157"/>
            <a:ext cx="1432854" cy="2268009"/>
          </a:xfrm>
          <a:prstGeom prst="chevron">
            <a:avLst>
              <a:gd name="adj" fmla="val 808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Tree>
    <p:extLst>
      <p:ext uri="{BB962C8B-B14F-4D97-AF65-F5344CB8AC3E}">
        <p14:creationId xmlns:p14="http://schemas.microsoft.com/office/powerpoint/2010/main" val="13905189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0" y="0"/>
            <a:ext cx="4835732" cy="3867894"/>
          </a:xfrm>
          <a:custGeom>
            <a:avLst/>
            <a:gdLst>
              <a:gd name="connsiteX0" fmla="*/ 0 w 4788024"/>
              <a:gd name="connsiteY0" fmla="*/ 0 h 3867894"/>
              <a:gd name="connsiteX1" fmla="*/ 4788024 w 4788024"/>
              <a:gd name="connsiteY1" fmla="*/ 0 h 3867894"/>
              <a:gd name="connsiteX2" fmla="*/ 4788024 w 4788024"/>
              <a:gd name="connsiteY2" fmla="*/ 3867894 h 3867894"/>
              <a:gd name="connsiteX3" fmla="*/ 0 w 4788024"/>
              <a:gd name="connsiteY3" fmla="*/ 3867894 h 3867894"/>
              <a:gd name="connsiteX4" fmla="*/ 0 w 4788024"/>
              <a:gd name="connsiteY4" fmla="*/ 0 h 3867894"/>
              <a:gd name="connsiteX0" fmla="*/ 0 w 4788024"/>
              <a:gd name="connsiteY0" fmla="*/ 0 h 3867894"/>
              <a:gd name="connsiteX1" fmla="*/ 4788024 w 4788024"/>
              <a:gd name="connsiteY1" fmla="*/ 0 h 3867894"/>
              <a:gd name="connsiteX2" fmla="*/ 0 w 4788024"/>
              <a:gd name="connsiteY2" fmla="*/ 3867894 h 3867894"/>
              <a:gd name="connsiteX3" fmla="*/ 0 w 4788024"/>
              <a:gd name="connsiteY3" fmla="*/ 0 h 3867894"/>
              <a:gd name="connsiteX0" fmla="*/ 0 w 4835732"/>
              <a:gd name="connsiteY0" fmla="*/ 0 h 3867894"/>
              <a:gd name="connsiteX1" fmla="*/ 4835732 w 4835732"/>
              <a:gd name="connsiteY1" fmla="*/ 0 h 3867894"/>
              <a:gd name="connsiteX2" fmla="*/ 0 w 4835732"/>
              <a:gd name="connsiteY2" fmla="*/ 3867894 h 3867894"/>
              <a:gd name="connsiteX3" fmla="*/ 0 w 4835732"/>
              <a:gd name="connsiteY3" fmla="*/ 0 h 3867894"/>
            </a:gdLst>
            <a:ahLst/>
            <a:cxnLst>
              <a:cxn ang="0">
                <a:pos x="connsiteX0" y="connsiteY0"/>
              </a:cxn>
              <a:cxn ang="0">
                <a:pos x="connsiteX1" y="connsiteY1"/>
              </a:cxn>
              <a:cxn ang="0">
                <a:pos x="connsiteX2" y="connsiteY2"/>
              </a:cxn>
              <a:cxn ang="0">
                <a:pos x="connsiteX3" y="connsiteY3"/>
              </a:cxn>
            </a:cxnLst>
            <a:rect l="l" t="t" r="r" b="b"/>
            <a:pathLst>
              <a:path w="4835732" h="3867894">
                <a:moveTo>
                  <a:pt x="0" y="0"/>
                </a:moveTo>
                <a:lnTo>
                  <a:pt x="4835732" y="0"/>
                </a:lnTo>
                <a:lnTo>
                  <a:pt x="0" y="3867894"/>
                </a:lnTo>
                <a:lnTo>
                  <a:pt x="0" y="0"/>
                </a:lnTo>
                <a:close/>
              </a:path>
            </a:pathLst>
          </a:custGeom>
          <a:solidFill>
            <a:schemeClr val="bg1">
              <a:lumMod val="95000"/>
            </a:schemeClr>
          </a:solidFill>
        </p:spPr>
        <p:txBody>
          <a:bodyPr tIns="720000" anchor="t"/>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0" hasCustomPrompt="1"/>
          </p:nvPr>
        </p:nvSpPr>
        <p:spPr>
          <a:xfrm>
            <a:off x="4268065" y="1243801"/>
            <a:ext cx="4875935" cy="3899699"/>
          </a:xfrm>
          <a:custGeom>
            <a:avLst/>
            <a:gdLst>
              <a:gd name="connsiteX0" fmla="*/ 0 w 4860032"/>
              <a:gd name="connsiteY0" fmla="*/ 0 h 3867894"/>
              <a:gd name="connsiteX1" fmla="*/ 4860032 w 4860032"/>
              <a:gd name="connsiteY1" fmla="*/ 0 h 3867894"/>
              <a:gd name="connsiteX2" fmla="*/ 4860032 w 4860032"/>
              <a:gd name="connsiteY2" fmla="*/ 3867894 h 3867894"/>
              <a:gd name="connsiteX3" fmla="*/ 0 w 4860032"/>
              <a:gd name="connsiteY3" fmla="*/ 3867894 h 3867894"/>
              <a:gd name="connsiteX4" fmla="*/ 0 w 4860032"/>
              <a:gd name="connsiteY4" fmla="*/ 0 h 3867894"/>
              <a:gd name="connsiteX0" fmla="*/ 0 w 4860032"/>
              <a:gd name="connsiteY0" fmla="*/ 3867894 h 3867894"/>
              <a:gd name="connsiteX1" fmla="*/ 4860032 w 4860032"/>
              <a:gd name="connsiteY1" fmla="*/ 0 h 3867894"/>
              <a:gd name="connsiteX2" fmla="*/ 4860032 w 4860032"/>
              <a:gd name="connsiteY2" fmla="*/ 3867894 h 3867894"/>
              <a:gd name="connsiteX3" fmla="*/ 0 w 4860032"/>
              <a:gd name="connsiteY3" fmla="*/ 3867894 h 3867894"/>
              <a:gd name="connsiteX0" fmla="*/ 0 w 4875935"/>
              <a:gd name="connsiteY0" fmla="*/ 3899699 h 3899699"/>
              <a:gd name="connsiteX1" fmla="*/ 4875935 w 4875935"/>
              <a:gd name="connsiteY1" fmla="*/ 0 h 3899699"/>
              <a:gd name="connsiteX2" fmla="*/ 4860032 w 4875935"/>
              <a:gd name="connsiteY2" fmla="*/ 3899699 h 3899699"/>
              <a:gd name="connsiteX3" fmla="*/ 0 w 4875935"/>
              <a:gd name="connsiteY3" fmla="*/ 3899699 h 3899699"/>
              <a:gd name="connsiteX0" fmla="*/ 0 w 4875935"/>
              <a:gd name="connsiteY0" fmla="*/ 3899699 h 3899699"/>
              <a:gd name="connsiteX1" fmla="*/ 4875935 w 4875935"/>
              <a:gd name="connsiteY1" fmla="*/ 0 h 3899699"/>
              <a:gd name="connsiteX2" fmla="*/ 4866610 w 4875935"/>
              <a:gd name="connsiteY2" fmla="*/ 3899699 h 3899699"/>
              <a:gd name="connsiteX3" fmla="*/ 0 w 4875935"/>
              <a:gd name="connsiteY3" fmla="*/ 3899699 h 3899699"/>
            </a:gdLst>
            <a:ahLst/>
            <a:cxnLst>
              <a:cxn ang="0">
                <a:pos x="connsiteX0" y="connsiteY0"/>
              </a:cxn>
              <a:cxn ang="0">
                <a:pos x="connsiteX1" y="connsiteY1"/>
              </a:cxn>
              <a:cxn ang="0">
                <a:pos x="connsiteX2" y="connsiteY2"/>
              </a:cxn>
              <a:cxn ang="0">
                <a:pos x="connsiteX3" y="connsiteY3"/>
              </a:cxn>
            </a:cxnLst>
            <a:rect l="l" t="t" r="r" b="b"/>
            <a:pathLst>
              <a:path w="4875935" h="3899699">
                <a:moveTo>
                  <a:pt x="0" y="3899699"/>
                </a:moveTo>
                <a:lnTo>
                  <a:pt x="4875935" y="0"/>
                </a:lnTo>
                <a:cubicBezTo>
                  <a:pt x="4872827" y="1299900"/>
                  <a:pt x="4869718" y="2599799"/>
                  <a:pt x="4866610" y="3899699"/>
                </a:cubicBezTo>
                <a:lnTo>
                  <a:pt x="0" y="3899699"/>
                </a:lnTo>
                <a:close/>
              </a:path>
            </a:pathLst>
          </a:custGeom>
          <a:solidFill>
            <a:schemeClr val="bg1">
              <a:lumMod val="95000"/>
            </a:schemeClr>
          </a:solidFill>
        </p:spPr>
        <p:txBody>
          <a:bodyPr bIns="720000" anchor="b"/>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885251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icture Placeholder 2"/>
          <p:cNvSpPr>
            <a:spLocks noGrp="1"/>
          </p:cNvSpPr>
          <p:nvPr>
            <p:ph type="pic" idx="13" hasCustomPrompt="1"/>
          </p:nvPr>
        </p:nvSpPr>
        <p:spPr>
          <a:xfrm>
            <a:off x="295997" y="1611681"/>
            <a:ext cx="2791434" cy="191108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4" hasCustomPrompt="1"/>
          </p:nvPr>
        </p:nvSpPr>
        <p:spPr>
          <a:xfrm>
            <a:off x="6058920" y="1611681"/>
            <a:ext cx="2791434" cy="191108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0" name="Text Placeholder 9"/>
          <p:cNvSpPr>
            <a:spLocks noGrp="1"/>
          </p:cNvSpPr>
          <p:nvPr>
            <p:ph type="body" sz="quarter" idx="10" hasCustomPrompt="1"/>
          </p:nvPr>
        </p:nvSpPr>
        <p:spPr>
          <a:xfrm>
            <a:off x="0" y="181632"/>
            <a:ext cx="9144000" cy="576064"/>
          </a:xfrm>
          <a:prstGeom prst="rect">
            <a:avLst/>
          </a:prstGeom>
        </p:spPr>
        <p:txBody>
          <a:bodyPr anchor="ctr"/>
          <a:lstStyle>
            <a:lvl1pPr marL="0" indent="0" algn="ctr">
              <a:buNone/>
              <a:defRPr sz="3600" b="0" baseline="0">
                <a:solidFill>
                  <a:schemeClr val="bg1"/>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757696"/>
            <a:ext cx="9144000" cy="288032"/>
          </a:xfrm>
          <a:prstGeom prst="rect">
            <a:avLst/>
          </a:prstGeom>
        </p:spPr>
        <p:txBody>
          <a:bodyPr anchor="ctr"/>
          <a:lstStyle>
            <a:lvl1pPr marL="0" indent="0" algn="ctr">
              <a:buNone/>
              <a:defRPr sz="1400" b="0" baseline="0">
                <a:solidFill>
                  <a:schemeClr val="bg1"/>
                </a:solidFill>
                <a:latin typeface="+mn-lt"/>
                <a:cs typeface="Arial" pitchFamily="34" charset="0"/>
              </a:defRPr>
            </a:lvl1pPr>
          </a:lstStyle>
          <a:p>
            <a:pPr lvl="0"/>
            <a:r>
              <a:rPr lang="en-US" altLang="ko-KR" dirty="0"/>
              <a:t>Insert the title of your subtitle Here</a:t>
            </a:r>
          </a:p>
        </p:txBody>
      </p:sp>
      <p:pic>
        <p:nvPicPr>
          <p:cNvPr id="11267" name="Picture 3" descr="D:\Fullppt\005-PNG이미지\모니터.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4287" y="1489421"/>
            <a:ext cx="3035425" cy="3026543"/>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2" hasCustomPrompt="1"/>
          </p:nvPr>
        </p:nvSpPr>
        <p:spPr>
          <a:xfrm>
            <a:off x="3161556" y="1603730"/>
            <a:ext cx="2793972" cy="191108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162783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81632"/>
            <a:ext cx="9144000" cy="576064"/>
          </a:xfrm>
          <a:prstGeom prst="rect">
            <a:avLst/>
          </a:prstGeom>
        </p:spPr>
        <p:txBody>
          <a:bodyPr anchor="ctr"/>
          <a:lstStyle>
            <a:lvl1pPr marL="0" indent="0" algn="ctr">
              <a:buNone/>
              <a:defRPr sz="3600" b="0" baseline="0">
                <a:solidFill>
                  <a:schemeClr val="accent3"/>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757696"/>
            <a:ext cx="9144000" cy="288032"/>
          </a:xfrm>
          <a:prstGeom prst="rect">
            <a:avLst/>
          </a:prstGeom>
        </p:spPr>
        <p:txBody>
          <a:bodyPr anchor="ctr"/>
          <a:lstStyle>
            <a:lvl1pPr marL="0" indent="0" algn="ctr">
              <a:buNone/>
              <a:defRPr sz="1400" b="0" baseline="0">
                <a:solidFill>
                  <a:schemeClr val="accent3"/>
                </a:solidFill>
                <a:latin typeface="+mn-lt"/>
                <a:cs typeface="Arial" pitchFamily="34" charset="0"/>
              </a:defRPr>
            </a:lvl1pPr>
          </a:lstStyle>
          <a:p>
            <a:pPr lvl="0"/>
            <a:r>
              <a:rPr lang="en-US" altLang="ko-KR" dirty="0"/>
              <a:t>Insert the title of your subtitle Here</a:t>
            </a:r>
          </a:p>
        </p:txBody>
      </p:sp>
      <p:pic>
        <p:nvPicPr>
          <p:cNvPr id="1026" name="Picture 2" descr="D:\Fullppt\005-PNG이미지\노트북.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03648" y="2790894"/>
            <a:ext cx="3816424" cy="1941096"/>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2" hasCustomPrompt="1"/>
          </p:nvPr>
        </p:nvSpPr>
        <p:spPr>
          <a:xfrm>
            <a:off x="2462033" y="3061529"/>
            <a:ext cx="1783531" cy="1308225"/>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008902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p:cNvSpPr>
            <a:spLocks noGrp="1"/>
          </p:cNvSpPr>
          <p:nvPr>
            <p:ph type="pic" idx="12" hasCustomPrompt="1"/>
          </p:nvPr>
        </p:nvSpPr>
        <p:spPr>
          <a:xfrm>
            <a:off x="3042661" y="499869"/>
            <a:ext cx="2520000" cy="2520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p:cNvSpPr>
            <a:spLocks noGrp="1"/>
          </p:cNvSpPr>
          <p:nvPr>
            <p:ph type="pic" idx="13" hasCustomPrompt="1"/>
          </p:nvPr>
        </p:nvSpPr>
        <p:spPr>
          <a:xfrm>
            <a:off x="3897690" y="3020149"/>
            <a:ext cx="1664971" cy="166497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p:cNvSpPr>
            <a:spLocks noGrp="1"/>
          </p:cNvSpPr>
          <p:nvPr>
            <p:ph type="pic" idx="14" hasCustomPrompt="1"/>
          </p:nvPr>
        </p:nvSpPr>
        <p:spPr>
          <a:xfrm>
            <a:off x="5564210" y="1354898"/>
            <a:ext cx="1664971" cy="166497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158122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accent3"/>
                </a:solidFill>
                <a:latin typeface="+mj-lt"/>
                <a:cs typeface="Arial" pitchFamily="34" charset="0"/>
              </a:defRPr>
            </a:lvl1pPr>
          </a:lstStyle>
          <a:p>
            <a:pPr lvl="0"/>
            <a:r>
              <a:rPr lang="en-US" altLang="ko-KR" dirty="0"/>
              <a:t>ICON SETS LAYOUT</a:t>
            </a:r>
          </a:p>
        </p:txBody>
      </p:sp>
      <p:sp>
        <p:nvSpPr>
          <p:cNvPr id="11" name="Rounded Rectangle 10"/>
          <p:cNvSpPr/>
          <p:nvPr userDrawn="1"/>
        </p:nvSpPr>
        <p:spPr>
          <a:xfrm>
            <a:off x="354008" y="1131589"/>
            <a:ext cx="2849840" cy="364917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Rounded Rectangle 16"/>
          <p:cNvSpPr/>
          <p:nvPr userDrawn="1"/>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8" name="Half Frame 17"/>
          <p:cNvSpPr/>
          <p:nvPr userDrawn="1"/>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Tree>
    <p:extLst>
      <p:ext uri="{BB962C8B-B14F-4D97-AF65-F5344CB8AC3E}">
        <p14:creationId xmlns:p14="http://schemas.microsoft.com/office/powerpoint/2010/main" val="7381822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Break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139952" y="2571750"/>
            <a:ext cx="5004048" cy="576064"/>
          </a:xfrm>
          <a:prstGeom prst="rect">
            <a:avLst/>
          </a:prstGeom>
        </p:spPr>
        <p:txBody>
          <a:bodyPr anchor="ctr"/>
          <a:lstStyle>
            <a:lvl1pPr marL="0" indent="0" algn="l">
              <a:buNone/>
              <a:defRPr sz="3600" b="1" baseline="0">
                <a:solidFill>
                  <a:schemeClr val="accent3"/>
                </a:solidFill>
                <a:latin typeface="+mj-lt"/>
                <a:cs typeface="Arial" pitchFamily="34" charset="0"/>
              </a:defRPr>
            </a:lvl1pPr>
          </a:lstStyle>
          <a:p>
            <a:pPr lvl="0"/>
            <a:r>
              <a:rPr lang="en-US" altLang="ko-KR" dirty="0"/>
              <a:t>SECTION BREAK</a:t>
            </a:r>
          </a:p>
        </p:txBody>
      </p:sp>
      <p:sp>
        <p:nvSpPr>
          <p:cNvPr id="11" name="Text Placeholder 9"/>
          <p:cNvSpPr>
            <a:spLocks noGrp="1"/>
          </p:cNvSpPr>
          <p:nvPr>
            <p:ph type="body" sz="quarter" idx="11" hasCustomPrompt="1"/>
          </p:nvPr>
        </p:nvSpPr>
        <p:spPr>
          <a:xfrm>
            <a:off x="4139952" y="3147814"/>
            <a:ext cx="5004048" cy="288032"/>
          </a:xfrm>
          <a:prstGeom prst="rect">
            <a:avLst/>
          </a:prstGeom>
        </p:spPr>
        <p:txBody>
          <a:bodyPr anchor="ctr"/>
          <a:lstStyle>
            <a:lvl1pPr marL="0" indent="0" algn="l">
              <a:buNone/>
              <a:defRPr sz="1400" b="0" baseline="0">
                <a:solidFill>
                  <a:schemeClr val="accent3"/>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1738235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124462"/>
            <a:ext cx="9144000" cy="576063"/>
          </a:xfrm>
          <a:prstGeom prst="rect">
            <a:avLst/>
          </a:prstGeom>
        </p:spPr>
        <p:txBody>
          <a:bodyPr anchor="ctr"/>
          <a:lstStyle>
            <a:lvl1pPr marL="0" indent="0" algn="ctr">
              <a:buNone/>
              <a:defRPr sz="3600" b="0" baseline="0">
                <a:solidFill>
                  <a:schemeClr val="bg1"/>
                </a:solidFill>
                <a:latin typeface="+mj-lt"/>
                <a:cs typeface="Arial" pitchFamily="34" charset="0"/>
              </a:defRPr>
            </a:lvl1pPr>
          </a:lstStyle>
          <a:p>
            <a:pPr lvl="0"/>
            <a:r>
              <a:rPr lang="en-US" altLang="ko-KR" dirty="0"/>
              <a:t>Thank you</a:t>
            </a:r>
          </a:p>
        </p:txBody>
      </p:sp>
      <p:sp>
        <p:nvSpPr>
          <p:cNvPr id="11" name="Text Placeholder 9"/>
          <p:cNvSpPr>
            <a:spLocks noGrp="1"/>
          </p:cNvSpPr>
          <p:nvPr>
            <p:ph type="body" sz="quarter" idx="11" hasCustomPrompt="1"/>
          </p:nvPr>
        </p:nvSpPr>
        <p:spPr>
          <a:xfrm>
            <a:off x="-148" y="2700526"/>
            <a:ext cx="9144000" cy="288032"/>
          </a:xfrm>
          <a:prstGeom prst="rect">
            <a:avLst/>
          </a:prstGeom>
        </p:spPr>
        <p:txBody>
          <a:bodyPr anchor="ctr"/>
          <a:lstStyle>
            <a:lvl1pPr marL="0" indent="0" algn="ctr">
              <a:buNone/>
              <a:defRPr sz="1400" b="0" baseline="0">
                <a:solidFill>
                  <a:schemeClr val="bg1"/>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922477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1763688" y="123478"/>
            <a:ext cx="7380312" cy="576064"/>
          </a:xfrm>
          <a:prstGeom prst="rect">
            <a:avLst/>
          </a:prstGeom>
        </p:spPr>
        <p:txBody>
          <a:bodyPr anchor="ctr"/>
          <a:lstStyle>
            <a:lvl1pPr marL="0" indent="0" algn="l">
              <a:buNone/>
              <a:defRPr sz="3600" b="0" baseline="0">
                <a:solidFill>
                  <a:schemeClr val="accent3"/>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1763688" y="699542"/>
            <a:ext cx="7380312" cy="288032"/>
          </a:xfrm>
          <a:prstGeom prst="rect">
            <a:avLst/>
          </a:prstGeom>
        </p:spPr>
        <p:txBody>
          <a:bodyPr anchor="ctr"/>
          <a:lstStyle>
            <a:lvl1pPr marL="0" indent="0" algn="l">
              <a:buNone/>
              <a:defRPr sz="1400" b="0" baseline="0">
                <a:solidFill>
                  <a:schemeClr val="accent3"/>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3728693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75712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bg1"/>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bg1"/>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312904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2627784" y="2115319"/>
            <a:ext cx="3888432" cy="576064"/>
          </a:xfrm>
          <a:prstGeom prst="rect">
            <a:avLst/>
          </a:prstGeom>
        </p:spPr>
        <p:txBody>
          <a:bodyPr anchor="ctr"/>
          <a:lstStyle>
            <a:lvl1pPr marL="0" indent="0" algn="ctr">
              <a:buNone/>
              <a:defRPr sz="3600" b="0" baseline="0">
                <a:solidFill>
                  <a:schemeClr val="bg1"/>
                </a:solidFill>
                <a:latin typeface="+mj-lt"/>
                <a:cs typeface="Arial" pitchFamily="34" charset="0"/>
              </a:defRPr>
            </a:lvl1pPr>
          </a:lstStyle>
          <a:p>
            <a:pPr lvl="0"/>
            <a:r>
              <a:rPr lang="en-US" altLang="ko-KR" dirty="0"/>
              <a:t>Welcome!!</a:t>
            </a:r>
          </a:p>
        </p:txBody>
      </p:sp>
      <p:sp>
        <p:nvSpPr>
          <p:cNvPr id="4" name="Text Placeholder 9"/>
          <p:cNvSpPr>
            <a:spLocks noGrp="1"/>
          </p:cNvSpPr>
          <p:nvPr>
            <p:ph type="body" sz="quarter" idx="11" hasCustomPrompt="1"/>
          </p:nvPr>
        </p:nvSpPr>
        <p:spPr>
          <a:xfrm>
            <a:off x="2627784" y="2700526"/>
            <a:ext cx="3888136" cy="288032"/>
          </a:xfrm>
          <a:prstGeom prst="rect">
            <a:avLst/>
          </a:prstGeom>
        </p:spPr>
        <p:txBody>
          <a:bodyPr anchor="ctr"/>
          <a:lstStyle>
            <a:lvl1pPr marL="0" indent="0" algn="ctr">
              <a:buNone/>
              <a:defRPr sz="1400" b="0" baseline="0">
                <a:solidFill>
                  <a:schemeClr val="bg1"/>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2181001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accent3"/>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accent3"/>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35472229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1763688" y="123478"/>
            <a:ext cx="7380312" cy="576064"/>
          </a:xfrm>
          <a:prstGeom prst="rect">
            <a:avLst/>
          </a:prstGeom>
        </p:spPr>
        <p:txBody>
          <a:bodyPr anchor="ctr"/>
          <a:lstStyle>
            <a:lvl1pPr marL="0" indent="0" algn="l">
              <a:buNone/>
              <a:defRPr sz="3600" b="0" baseline="0">
                <a:solidFill>
                  <a:schemeClr val="accent3"/>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1763688" y="699542"/>
            <a:ext cx="7380312" cy="288032"/>
          </a:xfrm>
          <a:prstGeom prst="rect">
            <a:avLst/>
          </a:prstGeom>
        </p:spPr>
        <p:txBody>
          <a:bodyPr anchor="ctr"/>
          <a:lstStyle>
            <a:lvl1pPr marL="0" indent="0" algn="l">
              <a:buNone/>
              <a:defRPr sz="1400" b="0" baseline="0">
                <a:solidFill>
                  <a:schemeClr val="accent3"/>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4035151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s and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81632"/>
            <a:ext cx="9144000" cy="576064"/>
          </a:xfrm>
          <a:prstGeom prst="rect">
            <a:avLst/>
          </a:prstGeom>
        </p:spPr>
        <p:txBody>
          <a:bodyPr anchor="ctr"/>
          <a:lstStyle>
            <a:lvl1pPr marL="0" indent="0" algn="ctr">
              <a:buNone/>
              <a:defRPr sz="3600" b="0" baseline="0">
                <a:solidFill>
                  <a:schemeClr val="accent3"/>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757696"/>
            <a:ext cx="9144000" cy="288032"/>
          </a:xfrm>
          <a:prstGeom prst="rect">
            <a:avLst/>
          </a:prstGeom>
        </p:spPr>
        <p:txBody>
          <a:bodyPr anchor="ctr"/>
          <a:lstStyle>
            <a:lvl1pPr marL="0" indent="0" algn="ctr">
              <a:buNone/>
              <a:defRPr sz="1400" b="0" baseline="0">
                <a:solidFill>
                  <a:schemeClr val="accent3"/>
                </a:solidFill>
                <a:latin typeface="+mn-lt"/>
                <a:cs typeface="Arial" pitchFamily="34" charset="0"/>
              </a:defRPr>
            </a:lvl1pPr>
          </a:lstStyle>
          <a:p>
            <a:pPr lvl="0"/>
            <a:r>
              <a:rPr lang="en-US" altLang="ko-KR" dirty="0"/>
              <a:t>Insert the title of your subtitle Here</a:t>
            </a:r>
          </a:p>
        </p:txBody>
      </p:sp>
      <p:sp>
        <p:nvSpPr>
          <p:cNvPr id="4" name="Picture Placeholder 2"/>
          <p:cNvSpPr>
            <a:spLocks noGrp="1"/>
          </p:cNvSpPr>
          <p:nvPr>
            <p:ph type="pic" idx="1" hasCustomPrompt="1"/>
          </p:nvPr>
        </p:nvSpPr>
        <p:spPr>
          <a:xfrm>
            <a:off x="739674" y="1395769"/>
            <a:ext cx="1728192" cy="18002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p:cNvSpPr>
            <a:spLocks noGrp="1"/>
          </p:cNvSpPr>
          <p:nvPr>
            <p:ph type="pic" idx="12" hasCustomPrompt="1"/>
          </p:nvPr>
        </p:nvSpPr>
        <p:spPr>
          <a:xfrm>
            <a:off x="2539874" y="1395769"/>
            <a:ext cx="1728192" cy="18002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3" hasCustomPrompt="1"/>
          </p:nvPr>
        </p:nvSpPr>
        <p:spPr>
          <a:xfrm>
            <a:off x="4340074" y="1395769"/>
            <a:ext cx="1728192" cy="18002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6159670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6" Type="http://schemas.openxmlformats.org/officeDocument/2006/relationships/theme" Target="../theme/theme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6683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1" r:id="rId3"/>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7555548"/>
      </p:ext>
    </p:extLst>
  </p:cSld>
  <p:clrMap bg1="lt1" tx1="dk1" bg2="lt2" tx2="dk2" accent1="accent1" accent2="accent2" accent3="accent3" accent4="accent4" accent5="accent5" accent6="accent6" hlink="hlink" folHlink="folHlink"/>
  <p:sldLayoutIdLst>
    <p:sldLayoutId id="2147483659" r:id="rId1"/>
    <p:sldLayoutId id="2147483652" r:id="rId2"/>
    <p:sldLayoutId id="2147483662" r:id="rId3"/>
    <p:sldLayoutId id="2147483661" r:id="rId4"/>
    <p:sldLayoutId id="2147483660" r:id="rId5"/>
    <p:sldLayoutId id="2147483655" r:id="rId6"/>
    <p:sldLayoutId id="2147483663" r:id="rId7"/>
    <p:sldLayoutId id="2147483664" r:id="rId8"/>
    <p:sldLayoutId id="2147483666" r:id="rId9"/>
    <p:sldLayoutId id="2147483667" r:id="rId10"/>
    <p:sldLayoutId id="2147483668" r:id="rId11"/>
    <p:sldLayoutId id="2147483665" r:id="rId12"/>
    <p:sldLayoutId id="2147483669" r:id="rId13"/>
    <p:sldLayoutId id="2147483670" r:id="rId14"/>
    <p:sldLayoutId id="2147483656" r:id="rId15"/>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4710703"/>
      </p:ext>
    </p:extLst>
  </p:cSld>
  <p:clrMap bg1="lt1" tx1="dk1" bg2="lt2" tx2="dk2" accent1="accent1" accent2="accent2" accent3="accent3" accent4="accent4" accent5="accent5" accent6="accent6" hlink="hlink" folHlink="folHlink"/>
  <p:sldLayoutIdLst>
    <p:sldLayoutId id="2147483654" r:id="rId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zpd.nuov.cz/RVP/ML/RVP%201820M01%20Informacni%20technologie.pdf" TargetMode="External"/><Relationship Id="rId2" Type="http://schemas.openxmlformats.org/officeDocument/2006/relationships/hyperlink" Target="http://ucime-informatiku.blogspot.com/2014/09/informaticke-mysleni.html" TargetMode="External"/><Relationship Id="rId1" Type="http://schemas.openxmlformats.org/officeDocument/2006/relationships/slideLayout" Target="../slideLayouts/slideLayout3.xml"/><Relationship Id="rId5" Type="http://schemas.openxmlformats.org/officeDocument/2006/relationships/hyperlink" Target="https://jtie.upol.cz/pdfs/jti/2013/01/08.pdf" TargetMode="External"/><Relationship Id="rId4" Type="http://schemas.openxmlformats.org/officeDocument/2006/relationships/hyperlink" Target="http://vyuka.pecinovsky.cz/prispevky/2003_OB_Vyuka_OOP_zaku_ZS_a_SS.pdf"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digivzdelavani.jsi.cz/slovnicek/informaticke-mysleni"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09188" y="339502"/>
            <a:ext cx="8195260" cy="1152128"/>
          </a:xfrm>
        </p:spPr>
        <p:txBody>
          <a:bodyPr/>
          <a:lstStyle/>
          <a:p>
            <a:r>
              <a:rPr lang="cs-CZ" altLang="ko-KR" dirty="0" smtClean="0">
                <a:ea typeface="맑은 고딕" pitchFamily="50" charset="-127"/>
              </a:rPr>
              <a:t>Programování na ZŠ a SŠ</a:t>
            </a:r>
            <a:endParaRPr lang="en-US" altLang="ko-KR" dirty="0"/>
          </a:p>
        </p:txBody>
      </p:sp>
      <p:sp>
        <p:nvSpPr>
          <p:cNvPr id="4" name="Text Placeholder 3"/>
          <p:cNvSpPr>
            <a:spLocks noGrp="1"/>
          </p:cNvSpPr>
          <p:nvPr>
            <p:ph type="body" sz="quarter" idx="11"/>
          </p:nvPr>
        </p:nvSpPr>
        <p:spPr/>
        <p:txBody>
          <a:bodyPr/>
          <a:lstStyle/>
          <a:p>
            <a:pPr>
              <a:spcBef>
                <a:spcPts val="0"/>
              </a:spcBef>
              <a:defRPr/>
            </a:pPr>
            <a:r>
              <a:rPr lang="cs-CZ" altLang="ko-KR" b="1" dirty="0" smtClean="0"/>
              <a:t>Cíle a </a:t>
            </a:r>
            <a:r>
              <a:rPr lang="en-US" altLang="ko-KR" b="1" dirty="0" err="1" smtClean="0"/>
              <a:t>metodika</a:t>
            </a:r>
            <a:r>
              <a:rPr lang="en-US" altLang="ko-KR" b="1" dirty="0" smtClean="0"/>
              <a:t> </a:t>
            </a:r>
            <a:r>
              <a:rPr lang="en-US" altLang="ko-KR" b="1" dirty="0" err="1" smtClean="0"/>
              <a:t>programov</a:t>
            </a:r>
            <a:r>
              <a:rPr lang="cs-CZ" altLang="ko-KR" b="1" dirty="0" err="1" smtClean="0"/>
              <a:t>ání</a:t>
            </a:r>
            <a:r>
              <a:rPr lang="cs-CZ" altLang="ko-KR" b="1" dirty="0" smtClean="0"/>
              <a:t> </a:t>
            </a:r>
          </a:p>
          <a:p>
            <a:pPr>
              <a:spcBef>
                <a:spcPts val="0"/>
              </a:spcBef>
              <a:defRPr/>
            </a:pPr>
            <a:endParaRPr lang="en-US" altLang="ko-KR" dirty="0"/>
          </a:p>
        </p:txBody>
      </p:sp>
      <p:sp>
        <p:nvSpPr>
          <p:cNvPr id="5" name="TextBox 4"/>
          <p:cNvSpPr txBox="1"/>
          <p:nvPr/>
        </p:nvSpPr>
        <p:spPr>
          <a:xfrm>
            <a:off x="395536" y="4456241"/>
            <a:ext cx="1440160" cy="338554"/>
          </a:xfrm>
          <a:prstGeom prst="rect">
            <a:avLst/>
          </a:prstGeom>
          <a:noFill/>
        </p:spPr>
        <p:txBody>
          <a:bodyPr wrap="square" rtlCol="0">
            <a:spAutoFit/>
          </a:bodyPr>
          <a:lstStyle/>
          <a:p>
            <a:r>
              <a:rPr lang="cs-CZ" altLang="ko-KR" sz="1600" dirty="0" err="1" smtClean="0">
                <a:solidFill>
                  <a:schemeClr val="bg1"/>
                </a:solidFill>
                <a:cs typeface="Arial" pitchFamily="34" charset="0"/>
              </a:rPr>
              <a:t>BaKu</a:t>
            </a:r>
            <a:endParaRPr lang="ko-KR" altLang="en-US" sz="1600" dirty="0">
              <a:solidFill>
                <a:schemeClr val="bg1"/>
              </a:solidFill>
              <a:cs typeface="Arial" pitchFamily="34" charset="0"/>
            </a:endParaRPr>
          </a:p>
        </p:txBody>
      </p:sp>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920" y="1995686"/>
            <a:ext cx="5130827" cy="2991603"/>
          </a:xfrm>
          <a:prstGeom prst="rect">
            <a:avLst/>
          </a:prstGeom>
        </p:spPr>
      </p:pic>
    </p:spTree>
    <p:extLst>
      <p:ext uri="{BB962C8B-B14F-4D97-AF65-F5344CB8AC3E}">
        <p14:creationId xmlns:p14="http://schemas.microsoft.com/office/powerpoint/2010/main" val="18781406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3984775"/>
            <a:chOff x="3670697" y="972765"/>
            <a:chExt cx="2255925" cy="3984775"/>
          </a:xfrm>
        </p:grpSpPr>
        <p:sp>
          <p:nvSpPr>
            <p:cNvPr id="9" name="TextBox 8"/>
            <p:cNvSpPr txBox="1"/>
            <p:nvPr/>
          </p:nvSpPr>
          <p:spPr>
            <a:xfrm>
              <a:off x="3670697" y="1541220"/>
              <a:ext cx="2252491" cy="3416320"/>
            </a:xfrm>
            <a:prstGeom prst="rect">
              <a:avLst/>
            </a:prstGeom>
            <a:noFill/>
          </p:spPr>
          <p:txBody>
            <a:bodyPr wrap="square" rtlCol="0">
              <a:spAutoFit/>
            </a:bodyPr>
            <a:lstStyle/>
            <a:p>
              <a:pPr marL="800100" lvl="1" indent="-342900">
                <a:buFont typeface="+mj-lt"/>
                <a:buAutoNum type="arabicPeriod"/>
              </a:pPr>
              <a:r>
                <a:rPr lang="cs-CZ" altLang="ko-KR" dirty="0" smtClean="0">
                  <a:solidFill>
                    <a:schemeClr val="tx1">
                      <a:lumMod val="75000"/>
                      <a:lumOff val="25000"/>
                    </a:schemeClr>
                  </a:solidFill>
                  <a:cs typeface="Arial" pitchFamily="34" charset="0"/>
                </a:rPr>
                <a:t>Jaké mohou být další přínosy výuky programování na ZŠ a SŠ?</a:t>
              </a:r>
              <a:br>
                <a:rPr lang="cs-CZ" altLang="ko-KR" dirty="0" smtClean="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pPr marL="800100" lvl="1" indent="-342900">
                <a:buFont typeface="+mj-lt"/>
                <a:buAutoNum type="arabicPeriod"/>
              </a:pPr>
              <a:r>
                <a:rPr lang="cs-CZ" altLang="ko-KR" dirty="0" smtClean="0">
                  <a:solidFill>
                    <a:schemeClr val="tx1">
                      <a:lumMod val="75000"/>
                      <a:lumOff val="25000"/>
                    </a:schemeClr>
                  </a:solidFill>
                  <a:cs typeface="Arial" pitchFamily="34" charset="0"/>
                </a:rPr>
                <a:t>Pokuste se vyjmenovat důvody proč neučit programování na ZŠ?</a:t>
              </a:r>
              <a:br>
                <a:rPr lang="cs-CZ" altLang="ko-KR" dirty="0" smtClean="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pPr marL="800100" lvl="1" indent="-342900">
                <a:buFont typeface="+mj-lt"/>
                <a:buAutoNum type="arabicPeriod"/>
              </a:pPr>
              <a:r>
                <a:rPr lang="cs-CZ" altLang="ko-KR" dirty="0" smtClean="0">
                  <a:solidFill>
                    <a:schemeClr val="tx1">
                      <a:lumMod val="75000"/>
                      <a:lumOff val="25000"/>
                    </a:schemeClr>
                  </a:solidFill>
                  <a:cs typeface="Arial" pitchFamily="34" charset="0"/>
                </a:rPr>
                <a:t>Pro žáky druhého stupně ZŠ formulujte problémovou úlohu, jejíž řešení je povede k algoritmu pro nalezení minimálního prvku v kolekci?</a:t>
              </a:r>
              <a:br>
                <a:rPr lang="cs-CZ" altLang="ko-KR" dirty="0" smtClean="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pPr marL="800100" lvl="1" indent="-342900">
                <a:buFont typeface="+mj-lt"/>
                <a:buAutoNum type="arabicPeriod"/>
              </a:pPr>
              <a:r>
                <a:rPr lang="cs-CZ" altLang="ko-KR" dirty="0" smtClean="0">
                  <a:solidFill>
                    <a:schemeClr val="tx1">
                      <a:lumMod val="75000"/>
                      <a:lumOff val="25000"/>
                    </a:schemeClr>
                  </a:solidFill>
                  <a:cs typeface="Arial" pitchFamily="34" charset="0"/>
                </a:rPr>
                <a:t>Pokuste se navrhnout vlastní výukový projekt zahrnující programování.</a:t>
              </a:r>
              <a:endParaRPr lang="cs-CZ" altLang="ko-KR"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61665"/>
            </a:xfrm>
            <a:prstGeom prst="rect">
              <a:avLst/>
            </a:prstGeom>
            <a:noFill/>
          </p:spPr>
          <p:txBody>
            <a:bodyPr wrap="square" rtlCol="0">
              <a:spAutoFit/>
            </a:bodyPr>
            <a:lstStyle/>
            <a:p>
              <a:r>
                <a:rPr lang="cs-CZ" altLang="ko-KR" sz="2400" b="1" dirty="0" smtClean="0">
                  <a:solidFill>
                    <a:schemeClr val="accent3"/>
                  </a:solidFill>
                  <a:cs typeface="Arial" pitchFamily="34" charset="0"/>
                </a:rPr>
                <a:t>Úlohy k samostatnému řešení:</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19781212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ko-KR" altLang="en-US" b="1" dirty="0">
              <a:solidFill>
                <a:schemeClr val="bg1"/>
              </a:solidFill>
              <a:latin typeface="+mj-lt"/>
              <a:cs typeface="Arial" pitchFamily="34" charset="0"/>
            </a:endParaRPr>
          </a:p>
        </p:txBody>
      </p:sp>
      <p:grpSp>
        <p:nvGrpSpPr>
          <p:cNvPr id="8" name="Group 7"/>
          <p:cNvGrpSpPr/>
          <p:nvPr/>
        </p:nvGrpSpPr>
        <p:grpSpPr>
          <a:xfrm>
            <a:off x="1847460" y="339502"/>
            <a:ext cx="6662518" cy="2190164"/>
            <a:chOff x="3670697" y="972765"/>
            <a:chExt cx="2255925" cy="2357220"/>
          </a:xfrm>
        </p:grpSpPr>
        <p:sp>
          <p:nvSpPr>
            <p:cNvPr id="9" name="TextBox 8"/>
            <p:cNvSpPr txBox="1"/>
            <p:nvPr/>
          </p:nvSpPr>
          <p:spPr>
            <a:xfrm>
              <a:off x="3670697" y="1541222"/>
              <a:ext cx="2252491" cy="1788763"/>
            </a:xfrm>
            <a:prstGeom prst="rect">
              <a:avLst/>
            </a:prstGeom>
            <a:noFill/>
          </p:spPr>
          <p:txBody>
            <a:bodyPr wrap="square" rtlCol="0">
              <a:spAutoFit/>
            </a:bodyPr>
            <a:lstStyle/>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hlinkClick r:id="rId2"/>
                </a:rPr>
                <a:t>Informatické myšlení</a:t>
              </a: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hlinkClick r:id="rId3"/>
                </a:rPr>
                <a:t>RVP IT</a:t>
              </a: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hlinkClick r:id="rId4"/>
                </a:rPr>
                <a:t>Výuka OOP</a:t>
              </a: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hlinkClick r:id="rId5"/>
                </a:rPr>
                <a:t>Moderní přístupy k výuce programování</a:t>
              </a:r>
              <a:endParaRPr lang="cs-CZ" altLang="ko-KR" dirty="0">
                <a:solidFill>
                  <a:schemeClr val="tx1">
                    <a:lumMod val="75000"/>
                    <a:lumOff val="25000"/>
                  </a:schemeClr>
                </a:solidFill>
                <a:cs typeface="Arial" pitchFamily="34" charset="0"/>
              </a:endParaRPr>
            </a:p>
            <a:p>
              <a:pPr marL="171450"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endParaRPr lang="en-US" altLang="ko-KR" sz="1200"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96879"/>
            </a:xfrm>
            <a:prstGeom prst="rect">
              <a:avLst/>
            </a:prstGeom>
            <a:noFill/>
          </p:spPr>
          <p:txBody>
            <a:bodyPr wrap="square" rtlCol="0">
              <a:spAutoFit/>
            </a:bodyPr>
            <a:lstStyle/>
            <a:p>
              <a:r>
                <a:rPr lang="cs-CZ" altLang="ko-KR" sz="2400" b="1" dirty="0" smtClean="0">
                  <a:solidFill>
                    <a:schemeClr val="accent3"/>
                  </a:solidFill>
                  <a:cs typeface="Arial" pitchFamily="34" charset="0"/>
                </a:rPr>
                <a:t>Literatura doporučená ke studiu</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39896933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ko-KR" altLang="en-US" b="1" dirty="0">
              <a:solidFill>
                <a:schemeClr val="bg1"/>
              </a:solidFill>
              <a:latin typeface="+mj-lt"/>
              <a:cs typeface="Arial" pitchFamily="34" charset="0"/>
            </a:endParaRPr>
          </a:p>
        </p:txBody>
      </p:sp>
      <p:grpSp>
        <p:nvGrpSpPr>
          <p:cNvPr id="8" name="Group 7"/>
          <p:cNvGrpSpPr/>
          <p:nvPr/>
        </p:nvGrpSpPr>
        <p:grpSpPr>
          <a:xfrm>
            <a:off x="1847460" y="339502"/>
            <a:ext cx="6662518" cy="3298158"/>
            <a:chOff x="3670697" y="972765"/>
            <a:chExt cx="2255925" cy="3549730"/>
          </a:xfrm>
        </p:grpSpPr>
        <p:sp>
          <p:nvSpPr>
            <p:cNvPr id="9" name="TextBox 8"/>
            <p:cNvSpPr txBox="1"/>
            <p:nvPr/>
          </p:nvSpPr>
          <p:spPr>
            <a:xfrm>
              <a:off x="3670697" y="1541221"/>
              <a:ext cx="2252491" cy="2981274"/>
            </a:xfrm>
            <a:prstGeom prst="rect">
              <a:avLst/>
            </a:prstGeom>
            <a:noFill/>
          </p:spPr>
          <p:txBody>
            <a:bodyPr wrap="square" rtlCol="0">
              <a:spAutoFit/>
            </a:bodyPr>
            <a:lstStyle/>
            <a:p>
              <a:r>
                <a:rPr lang="cs-CZ" altLang="ko-KR" sz="1200" dirty="0">
                  <a:solidFill>
                    <a:schemeClr val="tx1">
                      <a:lumMod val="75000"/>
                      <a:lumOff val="25000"/>
                    </a:schemeClr>
                  </a:solidFill>
                  <a:cs typeface="Arial" pitchFamily="34" charset="0"/>
                </a:rPr>
                <a:t>[1] Strategie digitálního vzdělávání: Informatické myšlení [online]. [cit. 2018-07-25]. Dostupné z: http://digivzdelavani.jsi.cz/slovnicek/informaticke-mysleni</a:t>
              </a:r>
            </a:p>
            <a:p>
              <a:endParaRPr lang="cs-CZ" altLang="ko-KR" sz="1200" dirty="0">
                <a:solidFill>
                  <a:schemeClr val="tx1">
                    <a:lumMod val="75000"/>
                    <a:lumOff val="25000"/>
                  </a:schemeClr>
                </a:solidFill>
                <a:cs typeface="Arial" pitchFamily="34" charset="0"/>
              </a:endParaRPr>
            </a:p>
            <a:p>
              <a:r>
                <a:rPr lang="cs-CZ" altLang="ko-KR" sz="1200" dirty="0">
                  <a:solidFill>
                    <a:schemeClr val="tx1">
                      <a:lumMod val="75000"/>
                      <a:lumOff val="25000"/>
                    </a:schemeClr>
                  </a:solidFill>
                  <a:cs typeface="Arial" pitchFamily="34" charset="0"/>
                </a:rPr>
                <a:t>[2] Metodický portál: Pedagogický lexikon [online]. Praha: Národní ústav pro vzdělávání, školské poradenské zařízení a zařízení pro další vzdělávání pedagogických pracovníků (NÚV) [cit. 2018-07-25]. Dostupné z: https://wiki.rvp.cz/index.php?title=Knihovna/1.Pedagogick%C3%BD_lexikon</a:t>
              </a:r>
            </a:p>
            <a:p>
              <a:endParaRPr lang="cs-CZ" altLang="ko-KR" sz="1200" dirty="0" smtClean="0">
                <a:solidFill>
                  <a:schemeClr val="tx1">
                    <a:lumMod val="75000"/>
                    <a:lumOff val="25000"/>
                  </a:schemeClr>
                </a:solidFill>
                <a:cs typeface="Arial" pitchFamily="34" charset="0"/>
              </a:endParaRPr>
            </a:p>
            <a:p>
              <a:r>
                <a:rPr lang="en-GB" altLang="ko-KR" sz="1200" dirty="0" smtClean="0">
                  <a:solidFill>
                    <a:schemeClr val="tx1">
                      <a:lumMod val="75000"/>
                      <a:lumOff val="25000"/>
                    </a:schemeClr>
                  </a:solidFill>
                  <a:cs typeface="Arial" pitchFamily="34" charset="0"/>
                </a:rPr>
                <a:t>[</a:t>
              </a:r>
              <a:r>
                <a:rPr lang="cs-CZ" altLang="ko-KR" sz="1200" dirty="0" smtClean="0">
                  <a:solidFill>
                    <a:schemeClr val="tx1">
                      <a:lumMod val="75000"/>
                      <a:lumOff val="25000"/>
                    </a:schemeClr>
                  </a:solidFill>
                  <a:cs typeface="Arial" pitchFamily="34" charset="0"/>
                </a:rPr>
                <a:t>3</a:t>
              </a:r>
              <a:r>
                <a:rPr lang="en-GB" altLang="ko-KR" sz="1200" dirty="0" smtClean="0">
                  <a:solidFill>
                    <a:schemeClr val="tx1">
                      <a:lumMod val="75000"/>
                      <a:lumOff val="25000"/>
                    </a:schemeClr>
                  </a:solidFill>
                  <a:cs typeface="Arial" pitchFamily="34" charset="0"/>
                </a:rPr>
                <a:t>] </a:t>
              </a:r>
              <a:r>
                <a:rPr lang="en-GB" altLang="ko-KR" sz="1200" dirty="0">
                  <a:solidFill>
                    <a:schemeClr val="tx1">
                      <a:lumMod val="75000"/>
                      <a:lumOff val="25000"/>
                    </a:schemeClr>
                  </a:solidFill>
                  <a:cs typeface="Arial" pitchFamily="34" charset="0"/>
                </a:rPr>
                <a:t>PECINOVSKÝ, Rudolf. </a:t>
              </a:r>
              <a:r>
                <a:rPr lang="en-GB" altLang="ko-KR" sz="1200" dirty="0" err="1">
                  <a:solidFill>
                    <a:schemeClr val="tx1">
                      <a:lumMod val="75000"/>
                      <a:lumOff val="25000"/>
                    </a:schemeClr>
                  </a:solidFill>
                  <a:cs typeface="Arial" pitchFamily="34" charset="0"/>
                </a:rPr>
                <a:t>Výuka</a:t>
              </a:r>
              <a:r>
                <a:rPr lang="en-GB" altLang="ko-KR" sz="1200" dirty="0">
                  <a:solidFill>
                    <a:schemeClr val="tx1">
                      <a:lumMod val="75000"/>
                      <a:lumOff val="25000"/>
                    </a:schemeClr>
                  </a:solidFill>
                  <a:cs typeface="Arial" pitchFamily="34" charset="0"/>
                </a:rPr>
                <a:t> </a:t>
              </a:r>
              <a:r>
                <a:rPr lang="en-GB" altLang="ko-KR" sz="1200" dirty="0" err="1">
                  <a:solidFill>
                    <a:schemeClr val="tx1">
                      <a:lumMod val="75000"/>
                      <a:lumOff val="25000"/>
                    </a:schemeClr>
                  </a:solidFill>
                  <a:cs typeface="Arial" pitchFamily="34" charset="0"/>
                </a:rPr>
                <a:t>objektově</a:t>
              </a:r>
              <a:r>
                <a:rPr lang="en-GB" altLang="ko-KR" sz="1200" dirty="0">
                  <a:solidFill>
                    <a:schemeClr val="tx1">
                      <a:lumMod val="75000"/>
                      <a:lumOff val="25000"/>
                    </a:schemeClr>
                  </a:solidFill>
                  <a:cs typeface="Arial" pitchFamily="34" charset="0"/>
                </a:rPr>
                <a:t> </a:t>
              </a:r>
              <a:r>
                <a:rPr lang="en-GB" altLang="ko-KR" sz="1200" dirty="0" err="1">
                  <a:solidFill>
                    <a:schemeClr val="tx1">
                      <a:lumMod val="75000"/>
                      <a:lumOff val="25000"/>
                    </a:schemeClr>
                  </a:solidFill>
                  <a:cs typeface="Arial" pitchFamily="34" charset="0"/>
                </a:rPr>
                <a:t>orientovaného</a:t>
              </a:r>
              <a:r>
                <a:rPr lang="en-GB" altLang="ko-KR" sz="1200" dirty="0">
                  <a:solidFill>
                    <a:schemeClr val="tx1">
                      <a:lumMod val="75000"/>
                      <a:lumOff val="25000"/>
                    </a:schemeClr>
                  </a:solidFill>
                  <a:cs typeface="Arial" pitchFamily="34" charset="0"/>
                </a:rPr>
                <a:t> </a:t>
              </a:r>
              <a:r>
                <a:rPr lang="en-GB" altLang="ko-KR" sz="1200" dirty="0" err="1">
                  <a:solidFill>
                    <a:schemeClr val="tx1">
                      <a:lumMod val="75000"/>
                      <a:lumOff val="25000"/>
                    </a:schemeClr>
                  </a:solidFill>
                  <a:cs typeface="Arial" pitchFamily="34" charset="0"/>
                </a:rPr>
                <a:t>programování</a:t>
              </a:r>
              <a:r>
                <a:rPr lang="en-GB" altLang="ko-KR" sz="1200" dirty="0">
                  <a:solidFill>
                    <a:schemeClr val="tx1">
                      <a:lumMod val="75000"/>
                      <a:lumOff val="25000"/>
                    </a:schemeClr>
                  </a:solidFill>
                  <a:cs typeface="Arial" pitchFamily="34" charset="0"/>
                </a:rPr>
                <a:t> </a:t>
              </a:r>
              <a:r>
                <a:rPr lang="en-GB" altLang="ko-KR" sz="1200" dirty="0" err="1">
                  <a:solidFill>
                    <a:schemeClr val="tx1">
                      <a:lumMod val="75000"/>
                      <a:lumOff val="25000"/>
                    </a:schemeClr>
                  </a:solidFill>
                  <a:cs typeface="Arial" pitchFamily="34" charset="0"/>
                </a:rPr>
                <a:t>žáků</a:t>
              </a:r>
              <a:r>
                <a:rPr lang="en-GB" altLang="ko-KR" sz="1200" dirty="0">
                  <a:solidFill>
                    <a:schemeClr val="tx1">
                      <a:lumMod val="75000"/>
                      <a:lumOff val="25000"/>
                    </a:schemeClr>
                  </a:solidFill>
                  <a:cs typeface="Arial" pitchFamily="34" charset="0"/>
                </a:rPr>
                <a:t> </a:t>
              </a:r>
              <a:r>
                <a:rPr lang="en-GB" altLang="ko-KR" sz="1200" dirty="0" err="1">
                  <a:solidFill>
                    <a:schemeClr val="tx1">
                      <a:lumMod val="75000"/>
                      <a:lumOff val="25000"/>
                    </a:schemeClr>
                  </a:solidFill>
                  <a:cs typeface="Arial" pitchFamily="34" charset="0"/>
                </a:rPr>
                <a:t>základních</a:t>
              </a:r>
              <a:r>
                <a:rPr lang="en-GB" altLang="ko-KR" sz="1200" dirty="0">
                  <a:solidFill>
                    <a:schemeClr val="tx1">
                      <a:lumMod val="75000"/>
                      <a:lumOff val="25000"/>
                    </a:schemeClr>
                  </a:solidFill>
                  <a:cs typeface="Arial" pitchFamily="34" charset="0"/>
                </a:rPr>
                <a:t> a </a:t>
              </a:r>
              <a:r>
                <a:rPr lang="en-GB" altLang="ko-KR" sz="1200" dirty="0" err="1">
                  <a:solidFill>
                    <a:schemeClr val="tx1">
                      <a:lumMod val="75000"/>
                      <a:lumOff val="25000"/>
                    </a:schemeClr>
                  </a:solidFill>
                  <a:cs typeface="Arial" pitchFamily="34" charset="0"/>
                </a:rPr>
                <a:t>středních</a:t>
              </a:r>
              <a:r>
                <a:rPr lang="en-GB" altLang="ko-KR" sz="1200" dirty="0">
                  <a:solidFill>
                    <a:schemeClr val="tx1">
                      <a:lumMod val="75000"/>
                      <a:lumOff val="25000"/>
                    </a:schemeClr>
                  </a:solidFill>
                  <a:cs typeface="Arial" pitchFamily="34" charset="0"/>
                </a:rPr>
                <a:t> </a:t>
              </a:r>
              <a:r>
                <a:rPr lang="en-GB" altLang="ko-KR" sz="1200" dirty="0" err="1">
                  <a:solidFill>
                    <a:schemeClr val="tx1">
                      <a:lumMod val="75000"/>
                      <a:lumOff val="25000"/>
                    </a:schemeClr>
                  </a:solidFill>
                  <a:cs typeface="Arial" pitchFamily="34" charset="0"/>
                </a:rPr>
                <a:t>škol</a:t>
              </a:r>
              <a:r>
                <a:rPr lang="en-GB" altLang="ko-KR" sz="1200" dirty="0">
                  <a:solidFill>
                    <a:schemeClr val="tx1">
                      <a:lumMod val="75000"/>
                      <a:lumOff val="25000"/>
                    </a:schemeClr>
                  </a:solidFill>
                  <a:cs typeface="Arial" pitchFamily="34" charset="0"/>
                </a:rPr>
                <a:t> [online]. [cit. 2018-07-25]. </a:t>
              </a:r>
              <a:r>
                <a:rPr lang="en-GB" altLang="ko-KR" sz="1200" dirty="0" err="1">
                  <a:solidFill>
                    <a:schemeClr val="tx1">
                      <a:lumMod val="75000"/>
                      <a:lumOff val="25000"/>
                    </a:schemeClr>
                  </a:solidFill>
                  <a:cs typeface="Arial" pitchFamily="34" charset="0"/>
                </a:rPr>
                <a:t>Dostupné</a:t>
              </a:r>
              <a:r>
                <a:rPr lang="en-GB" altLang="ko-KR" sz="1200" dirty="0">
                  <a:solidFill>
                    <a:schemeClr val="tx1">
                      <a:lumMod val="75000"/>
                      <a:lumOff val="25000"/>
                    </a:schemeClr>
                  </a:solidFill>
                  <a:cs typeface="Arial" pitchFamily="34" charset="0"/>
                </a:rPr>
                <a:t> z: http://vyuka.pecinovsky.cz/prispevky/2003_OB_Vyuka_OOP_zaku_ZS_a_SS.pdf</a:t>
              </a:r>
            </a:p>
            <a:p>
              <a:r>
                <a:rPr lang="en-GB" altLang="ko-KR" sz="1200" dirty="0" smtClean="0">
                  <a:solidFill>
                    <a:schemeClr val="tx1">
                      <a:lumMod val="75000"/>
                      <a:lumOff val="25000"/>
                    </a:schemeClr>
                  </a:solidFill>
                  <a:cs typeface="Arial" pitchFamily="34" charset="0"/>
                </a:rPr>
                <a:t> </a:t>
              </a:r>
              <a:endParaRPr lang="cs-CZ" altLang="ko-KR" dirty="0">
                <a:solidFill>
                  <a:schemeClr val="tx1">
                    <a:lumMod val="75000"/>
                    <a:lumOff val="25000"/>
                  </a:schemeClr>
                </a:solidFill>
                <a:cs typeface="Arial" pitchFamily="34" charset="0"/>
              </a:endParaRPr>
            </a:p>
            <a:p>
              <a:pPr marL="171450"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endParaRPr lang="en-US" altLang="ko-KR" sz="1200"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96879"/>
            </a:xfrm>
            <a:prstGeom prst="rect">
              <a:avLst/>
            </a:prstGeom>
            <a:noFill/>
          </p:spPr>
          <p:txBody>
            <a:bodyPr wrap="square" rtlCol="0">
              <a:spAutoFit/>
            </a:bodyPr>
            <a:lstStyle/>
            <a:p>
              <a:r>
                <a:rPr lang="cs-CZ" altLang="ko-KR" sz="2400" b="1" dirty="0" smtClean="0">
                  <a:solidFill>
                    <a:schemeClr val="accent3"/>
                  </a:solidFill>
                  <a:cs typeface="Arial" pitchFamily="34" charset="0"/>
                </a:rPr>
                <a:t>Zdroje</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3772888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6570098"/>
            <a:chOff x="3670697" y="972765"/>
            <a:chExt cx="2255925" cy="6570098"/>
          </a:xfrm>
        </p:grpSpPr>
        <p:sp>
          <p:nvSpPr>
            <p:cNvPr id="9" name="TextBox 8"/>
            <p:cNvSpPr txBox="1"/>
            <p:nvPr/>
          </p:nvSpPr>
          <p:spPr>
            <a:xfrm>
              <a:off x="3670697" y="1541220"/>
              <a:ext cx="2252491" cy="6001643"/>
            </a:xfrm>
            <a:prstGeom prst="rect">
              <a:avLst/>
            </a:prstGeom>
            <a:noFill/>
          </p:spPr>
          <p:txBody>
            <a:bodyPr wrap="square" rtlCol="0">
              <a:spAutoFit/>
            </a:bodyPr>
            <a:lstStyle/>
            <a:p>
              <a:endParaRPr lang="cs-CZ" altLang="ko-KR" dirty="0" smtClean="0">
                <a:solidFill>
                  <a:schemeClr val="tx1">
                    <a:lumMod val="75000"/>
                    <a:lumOff val="25000"/>
                  </a:schemeClr>
                </a:solidFill>
                <a:cs typeface="Arial" pitchFamily="34" charset="0"/>
              </a:endParaRPr>
            </a:p>
            <a:p>
              <a:r>
                <a:rPr lang="cs-CZ" altLang="ko-KR" b="1" dirty="0" smtClean="0">
                  <a:solidFill>
                    <a:schemeClr val="tx1">
                      <a:lumMod val="75000"/>
                      <a:lumOff val="25000"/>
                    </a:schemeClr>
                  </a:solidFill>
                  <a:cs typeface="Arial" pitchFamily="34" charset="0"/>
                </a:rPr>
                <a:t>Cíl výuky programování je rozvoj informatického myšlení.</a:t>
              </a:r>
              <a:endParaRPr lang="cs-CZ" altLang="ko-KR" dirty="0">
                <a:solidFill>
                  <a:schemeClr val="tx1">
                    <a:lumMod val="75000"/>
                    <a:lumOff val="25000"/>
                  </a:schemeClr>
                </a:solidFill>
                <a:cs typeface="Arial" pitchFamily="34" charset="0"/>
              </a:endParaRPr>
            </a:p>
            <a:p>
              <a:endParaRPr lang="cs-CZ" altLang="ko-KR" dirty="0" smtClean="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IM rozumíme [1](</a:t>
              </a:r>
              <a:r>
                <a:rPr lang="cs-CZ" altLang="ko-KR" dirty="0" smtClean="0">
                  <a:solidFill>
                    <a:schemeClr val="tx1">
                      <a:lumMod val="75000"/>
                      <a:lumOff val="25000"/>
                    </a:schemeClr>
                  </a:solidFill>
                  <a:cs typeface="Arial" pitchFamily="34" charset="0"/>
                  <a:hlinkClick r:id="rId3"/>
                </a:rPr>
                <a:t>http://digivzdelavani.jsi.cz/</a:t>
              </a:r>
              <a:r>
                <a:rPr lang="cs-CZ" altLang="ko-KR" dirty="0" smtClean="0">
                  <a:solidFill>
                    <a:schemeClr val="tx1">
                      <a:lumMod val="75000"/>
                      <a:lumOff val="25000"/>
                    </a:schemeClr>
                  </a:solidFill>
                  <a:cs typeface="Arial" pitchFamily="34" charset="0"/>
                </a:rPr>
                <a:t>):</a:t>
              </a:r>
            </a:p>
            <a:p>
              <a:pPr marL="285750"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Formulaci problémů tak, aby byly strojově řešitelné</a:t>
              </a:r>
            </a:p>
            <a:p>
              <a:pPr marL="285750"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Logicky uspořádávat a zkoumat  data</a:t>
              </a:r>
            </a:p>
            <a:p>
              <a:pPr marL="285750"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Reprezentovat data, používat modely a simulace</a:t>
              </a:r>
            </a:p>
            <a:p>
              <a:pPr marL="285750"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Používat algoritmické myšlení</a:t>
              </a:r>
            </a:p>
            <a:p>
              <a:pPr marL="285750"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Abstrakce postupů řešení problémů, přenos postupu řešení na jinou doménu problému</a:t>
              </a:r>
            </a:p>
            <a:p>
              <a:endParaRPr lang="cs-CZ" altLang="ko-KR" dirty="0" smtClean="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Lze tedy říci, že cílem IM je schopnost myslet při řešení problémů jako informatik.</a:t>
              </a:r>
            </a:p>
            <a:p>
              <a:endParaRPr lang="cs-CZ" altLang="ko-KR" dirty="0">
                <a:solidFill>
                  <a:schemeClr val="tx1">
                    <a:lumMod val="75000"/>
                    <a:lumOff val="25000"/>
                  </a:schemeClr>
                </a:solidFill>
                <a:cs typeface="Arial" pitchFamily="34" charset="0"/>
              </a:endParaRPr>
            </a:p>
            <a:p>
              <a:endParaRPr lang="cs-CZ" altLang="ko-KR" dirty="0" smtClean="0">
                <a:solidFill>
                  <a:schemeClr val="tx1">
                    <a:lumMod val="75000"/>
                    <a:lumOff val="25000"/>
                  </a:schemeClr>
                </a:solidFill>
                <a:cs typeface="Arial" pitchFamily="34" charset="0"/>
              </a:endParaRPr>
            </a:p>
            <a:p>
              <a:endParaRPr lang="cs-CZ" altLang="ko-KR" dirty="0" smtClean="0">
                <a:solidFill>
                  <a:schemeClr val="tx1">
                    <a:lumMod val="75000"/>
                    <a:lumOff val="25000"/>
                  </a:schemeClr>
                </a:solidFill>
                <a:cs typeface="Arial" pitchFamily="34" charset="0"/>
              </a:endParaRPr>
            </a:p>
            <a:p>
              <a:endParaRPr lang="cs-CZ" altLang="ko-KR" dirty="0" smtClean="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		</a:t>
              </a:r>
            </a:p>
            <a:p>
              <a:endParaRPr lang="cs-CZ" dirty="0"/>
            </a:p>
            <a:p>
              <a:pPr marL="171450"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endParaRPr lang="cs-CZ" altLang="ko-KR" sz="1200" dirty="0" smtClean="0">
                <a:solidFill>
                  <a:schemeClr val="tx1">
                    <a:lumMod val="75000"/>
                    <a:lumOff val="25000"/>
                  </a:schemeClr>
                </a:solidFill>
                <a:cs typeface="Arial" pitchFamily="34" charset="0"/>
              </a:endParaRPr>
            </a:p>
            <a:p>
              <a:endParaRPr lang="en-US" altLang="ko-KR" sz="1200"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00110"/>
            </a:xfrm>
            <a:prstGeom prst="rect">
              <a:avLst/>
            </a:prstGeom>
            <a:noFill/>
          </p:spPr>
          <p:txBody>
            <a:bodyPr wrap="square" rtlCol="0">
              <a:spAutoFit/>
            </a:bodyPr>
            <a:lstStyle/>
            <a:p>
              <a:r>
                <a:rPr lang="cs-CZ" altLang="ko-KR" sz="2000" b="1" dirty="0" smtClean="0">
                  <a:solidFill>
                    <a:schemeClr val="accent3"/>
                  </a:solidFill>
                  <a:cs typeface="Arial" pitchFamily="34" charset="0"/>
                </a:rPr>
                <a:t>Co jsou cíle výuky programování?</a:t>
              </a:r>
              <a:endParaRPr lang="ko-KR" altLang="en-US" sz="20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3307376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5462102"/>
            <a:chOff x="3670697" y="972765"/>
            <a:chExt cx="2255925" cy="5462102"/>
          </a:xfrm>
        </p:grpSpPr>
        <p:sp>
          <p:nvSpPr>
            <p:cNvPr id="9" name="TextBox 8"/>
            <p:cNvSpPr txBox="1"/>
            <p:nvPr/>
          </p:nvSpPr>
          <p:spPr>
            <a:xfrm>
              <a:off x="3670697" y="1541220"/>
              <a:ext cx="2252491" cy="4893647"/>
            </a:xfrm>
            <a:prstGeom prst="rect">
              <a:avLst/>
            </a:prstGeom>
            <a:noFill/>
          </p:spPr>
          <p:txBody>
            <a:bodyPr wrap="square" rtlCol="0">
              <a:spAutoFit/>
            </a:bodyPr>
            <a:lstStyle/>
            <a:p>
              <a:pPr marL="285750" indent="-2857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marL="285750"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Jedním z dílčích bodů je i rozvoj tzv. </a:t>
              </a:r>
              <a:r>
                <a:rPr lang="cs-CZ" altLang="ko-KR" b="1" dirty="0" smtClean="0">
                  <a:solidFill>
                    <a:schemeClr val="tx1">
                      <a:lumMod val="75000"/>
                      <a:lumOff val="25000"/>
                    </a:schemeClr>
                  </a:solidFill>
                  <a:cs typeface="Arial" pitchFamily="34" charset="0"/>
                </a:rPr>
                <a:t>algoritmického myšlení.</a:t>
              </a:r>
            </a:p>
            <a:p>
              <a:endParaRPr lang="cs-CZ" altLang="ko-KR" dirty="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Algoritmickým myšlením</a:t>
              </a:r>
              <a:r>
                <a:rPr lang="cs-CZ" altLang="ko-KR" dirty="0">
                  <a:solidFill>
                    <a:schemeClr val="tx1">
                      <a:lumMod val="75000"/>
                      <a:lumOff val="25000"/>
                    </a:schemeClr>
                  </a:solidFill>
                  <a:cs typeface="Arial" pitchFamily="34" charset="0"/>
                </a:rPr>
                <a:t> </a:t>
              </a:r>
              <a:r>
                <a:rPr lang="cs-CZ" altLang="ko-KR" dirty="0" smtClean="0">
                  <a:solidFill>
                    <a:schemeClr val="tx1">
                      <a:lumMod val="75000"/>
                      <a:lumOff val="25000"/>
                    </a:schemeClr>
                  </a:solidFill>
                  <a:cs typeface="Arial" pitchFamily="34" charset="0"/>
                </a:rPr>
                <a:t>rozumíme schopnost (dovednost) vytvoření (vymyšlení) algoritmu pro řešení daného problému. </a:t>
              </a:r>
            </a:p>
            <a:p>
              <a:pPr marL="285750"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Srovnání algoritmů – efektivita, časová, paměťová</a:t>
              </a:r>
            </a:p>
            <a:p>
              <a:pPr marL="285750"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Oprava a úprava algoritmů</a:t>
              </a:r>
              <a:endParaRPr lang="cs-CZ" dirty="0" smtClean="0"/>
            </a:p>
            <a:p>
              <a:pPr marL="285750" indent="-285750">
                <a:buFont typeface="Arial" panose="020B0604020202020204" pitchFamily="34" charset="0"/>
                <a:buChar char="•"/>
              </a:pPr>
              <a:r>
                <a:rPr lang="cs-CZ" dirty="0" smtClean="0"/>
                <a:t>Důležitá je schopnost postup sám vytvořit</a:t>
              </a:r>
            </a:p>
            <a:p>
              <a:pPr marL="285750" indent="-285750">
                <a:buFont typeface="Arial" panose="020B0604020202020204" pitchFamily="34" charset="0"/>
                <a:buChar char="•"/>
              </a:pPr>
              <a:r>
                <a:rPr lang="cs-CZ" dirty="0" smtClean="0"/>
                <a:t>Schopnost hledání chyb v postupu</a:t>
              </a:r>
            </a:p>
            <a:p>
              <a:pPr marL="285750" indent="-285750">
                <a:buFont typeface="Arial" panose="020B0604020202020204" pitchFamily="34" charset="0"/>
                <a:buChar char="•"/>
              </a:pPr>
              <a:r>
                <a:rPr lang="cs-CZ" dirty="0" smtClean="0"/>
                <a:t>Schopnost zápisu algoritmu (slovně, graficky,  „program“)</a:t>
              </a:r>
              <a:br>
                <a:rPr lang="cs-CZ" dirty="0" smtClean="0"/>
              </a:br>
              <a:endParaRPr lang="cs-CZ" dirty="0" smtClean="0"/>
            </a:p>
            <a:p>
              <a:pPr marL="285750" indent="-285750">
                <a:buFont typeface="Arial" panose="020B0604020202020204" pitchFamily="34" charset="0"/>
                <a:buChar char="•"/>
              </a:pPr>
              <a:r>
                <a:rPr lang="cs-CZ" dirty="0">
                  <a:solidFill>
                    <a:srgbClr val="FF0000"/>
                  </a:solidFill>
                </a:rPr>
                <a:t>Nepatří sem učení se algoritmům nazpaměť.</a:t>
              </a:r>
            </a:p>
            <a:p>
              <a:pPr marL="285750" indent="-285750">
                <a:buFont typeface="Arial" panose="020B0604020202020204" pitchFamily="34" charset="0"/>
                <a:buChar char="•"/>
              </a:pPr>
              <a:endParaRPr lang="cs-CZ" dirty="0" smtClean="0"/>
            </a:p>
            <a:p>
              <a:endParaRPr lang="cs-CZ" dirty="0"/>
            </a:p>
            <a:p>
              <a:pPr marL="171450"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endParaRPr lang="cs-CZ" altLang="ko-KR" sz="1200" dirty="0" smtClean="0">
                <a:solidFill>
                  <a:schemeClr val="tx1">
                    <a:lumMod val="75000"/>
                    <a:lumOff val="25000"/>
                  </a:schemeClr>
                </a:solidFill>
                <a:cs typeface="Arial" pitchFamily="34" charset="0"/>
              </a:endParaRPr>
            </a:p>
            <a:p>
              <a:endParaRPr lang="en-US" altLang="ko-KR" sz="1200"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00110"/>
            </a:xfrm>
            <a:prstGeom prst="rect">
              <a:avLst/>
            </a:prstGeom>
            <a:noFill/>
          </p:spPr>
          <p:txBody>
            <a:bodyPr wrap="square" rtlCol="0">
              <a:spAutoFit/>
            </a:bodyPr>
            <a:lstStyle/>
            <a:p>
              <a:r>
                <a:rPr lang="cs-CZ" altLang="ko-KR" sz="2000" b="1" dirty="0" smtClean="0">
                  <a:solidFill>
                    <a:schemeClr val="accent3"/>
                  </a:solidFill>
                  <a:cs typeface="Arial" pitchFamily="34" charset="0"/>
                </a:rPr>
                <a:t>Cíle výuky programování</a:t>
              </a:r>
              <a:endParaRPr lang="ko-KR" altLang="en-US" sz="20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3781396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4815772"/>
            <a:chOff x="3670697" y="972765"/>
            <a:chExt cx="2255925" cy="4815772"/>
          </a:xfrm>
        </p:grpSpPr>
        <p:sp>
          <p:nvSpPr>
            <p:cNvPr id="9" name="TextBox 8"/>
            <p:cNvSpPr txBox="1"/>
            <p:nvPr/>
          </p:nvSpPr>
          <p:spPr>
            <a:xfrm>
              <a:off x="3670697" y="1541220"/>
              <a:ext cx="2252491" cy="4247317"/>
            </a:xfrm>
            <a:prstGeom prst="rect">
              <a:avLst/>
            </a:prstGeom>
            <a:noFill/>
          </p:spPr>
          <p:txBody>
            <a:bodyPr wrap="square" rtlCol="0">
              <a:spAutoFit/>
            </a:bodyPr>
            <a:lstStyle/>
            <a:p>
              <a:endParaRPr lang="cs-CZ" altLang="ko-KR" dirty="0" smtClean="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Z možností daných klasickou typologií [2] jsou nejpoužitelnější:</a:t>
              </a:r>
            </a:p>
            <a:p>
              <a:r>
                <a:rPr lang="cs-CZ" altLang="ko-KR" dirty="0" smtClean="0">
                  <a:solidFill>
                    <a:schemeClr val="tx1">
                      <a:lumMod val="75000"/>
                      <a:lumOff val="25000"/>
                    </a:schemeClr>
                  </a:solidFill>
                  <a:cs typeface="Arial" pitchFamily="34" charset="0"/>
                </a:rPr>
                <a:t>(nejlépe jejich kombinace)</a:t>
              </a:r>
            </a:p>
            <a:p>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Frontální vyučování – např. výuka syntaxe jazyka (znalost syntaxe je podmínka (slabě) nutná, nikoliv postačující)</a:t>
              </a:r>
              <a:br>
                <a:rPr lang="cs-CZ" altLang="ko-KR" dirty="0" smtClean="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Projektové vyučování – praktický úkol, např. tvorba  sw. včetně dokumentace a manuálu</a:t>
              </a:r>
              <a:r>
                <a:rPr lang="cs-CZ" altLang="ko-KR" dirty="0">
                  <a:solidFill>
                    <a:schemeClr val="tx1">
                      <a:lumMod val="75000"/>
                      <a:lumOff val="25000"/>
                    </a:schemeClr>
                  </a:solidFill>
                  <a:cs typeface="Arial" pitchFamily="34" charset="0"/>
                </a:rPr>
                <a:t/>
              </a:r>
              <a:br>
                <a:rPr lang="cs-CZ" altLang="ko-KR" dirty="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Problémové </a:t>
              </a:r>
              <a:r>
                <a:rPr lang="cs-CZ" altLang="ko-KR" dirty="0">
                  <a:solidFill>
                    <a:schemeClr val="tx1">
                      <a:lumMod val="75000"/>
                      <a:lumOff val="25000"/>
                    </a:schemeClr>
                  </a:solidFill>
                  <a:cs typeface="Arial" pitchFamily="34" charset="0"/>
                </a:rPr>
                <a:t>vyučování – např. výuka algoritmů (setřídit, </a:t>
              </a:r>
              <a:r>
                <a:rPr lang="cs-CZ" altLang="ko-KR" dirty="0" smtClean="0">
                  <a:solidFill>
                    <a:schemeClr val="tx1">
                      <a:lumMod val="75000"/>
                      <a:lumOff val="25000"/>
                    </a:schemeClr>
                  </a:solidFill>
                  <a:cs typeface="Arial" pitchFamily="34" charset="0"/>
                </a:rPr>
                <a:t>nalézt </a:t>
              </a:r>
              <a:r>
                <a:rPr lang="cs-CZ" altLang="ko-KR" dirty="0" smtClean="0">
                  <a:solidFill>
                    <a:schemeClr val="tx1">
                      <a:lumMod val="75000"/>
                      <a:lumOff val="25000"/>
                    </a:schemeClr>
                  </a:solidFill>
                  <a:cs typeface="Arial" pitchFamily="34" charset="0"/>
                </a:rPr>
                <a:t>prvek)</a:t>
              </a: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marL="628650" lvl="1"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lvl="1"/>
              <a:endParaRPr lang="cs-CZ" altLang="ko-KR"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61665"/>
            </a:xfrm>
            <a:prstGeom prst="rect">
              <a:avLst/>
            </a:prstGeom>
            <a:noFill/>
          </p:spPr>
          <p:txBody>
            <a:bodyPr wrap="square" rtlCol="0">
              <a:spAutoFit/>
            </a:bodyPr>
            <a:lstStyle/>
            <a:p>
              <a:r>
                <a:rPr lang="cs-CZ" altLang="ko-KR" sz="2400" b="1" dirty="0" smtClean="0">
                  <a:solidFill>
                    <a:schemeClr val="accent3"/>
                  </a:solidFill>
                  <a:cs typeface="Arial" pitchFamily="34" charset="0"/>
                </a:rPr>
                <a:t>Možné metody výuky programování</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6092035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4815772"/>
            <a:chOff x="3670697" y="972765"/>
            <a:chExt cx="2255925" cy="4815772"/>
          </a:xfrm>
        </p:grpSpPr>
        <p:sp>
          <p:nvSpPr>
            <p:cNvPr id="9" name="TextBox 8"/>
            <p:cNvSpPr txBox="1"/>
            <p:nvPr/>
          </p:nvSpPr>
          <p:spPr>
            <a:xfrm>
              <a:off x="3670697" y="1541220"/>
              <a:ext cx="2252491" cy="4247317"/>
            </a:xfrm>
            <a:prstGeom prst="rect">
              <a:avLst/>
            </a:prstGeom>
            <a:noFill/>
          </p:spPr>
          <p:txBody>
            <a:bodyPr wrap="square" rtlCol="0">
              <a:spAutoFit/>
            </a:bodyPr>
            <a:lstStyle/>
            <a:p>
              <a:r>
                <a:rPr lang="cs-CZ" altLang="ko-KR" dirty="0" smtClean="0">
                  <a:solidFill>
                    <a:schemeClr val="tx1">
                      <a:lumMod val="75000"/>
                      <a:lumOff val="25000"/>
                    </a:schemeClr>
                  </a:solidFill>
                  <a:cs typeface="Arial" pitchFamily="34" charset="0"/>
                </a:rPr>
                <a:t>Základní charakteristika frontálního vyučování [2]</a:t>
              </a:r>
              <a:br>
                <a:rPr lang="cs-CZ" altLang="ko-KR" dirty="0" smtClean="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Klady:</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Systematické  – krok za krokem, zdůraznění důležitého</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Časově efektivní</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Poskytuje rychlou zpětnou vazbu – procvičování pod dohledem</a:t>
              </a:r>
            </a:p>
            <a:p>
              <a:endParaRPr lang="cs-CZ" altLang="ko-KR" dirty="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Zápory:</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Bývá málo individualizované – učíme průměr</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Často převládá výklad</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Žáci jsou pasivní – předstírání pozornosti</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Nerozvíjejí se další kompetence: spolupráce, učení</a:t>
              </a:r>
            </a:p>
            <a:p>
              <a:pPr marL="628650" lvl="1"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lvl="1"/>
              <a:endParaRPr lang="cs-CZ" altLang="ko-KR"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61665"/>
            </a:xfrm>
            <a:prstGeom prst="rect">
              <a:avLst/>
            </a:prstGeom>
            <a:noFill/>
          </p:spPr>
          <p:txBody>
            <a:bodyPr wrap="square" rtlCol="0">
              <a:spAutoFit/>
            </a:bodyPr>
            <a:lstStyle/>
            <a:p>
              <a:r>
                <a:rPr lang="cs-CZ" altLang="ko-KR" sz="2400" b="1" dirty="0" smtClean="0">
                  <a:solidFill>
                    <a:schemeClr val="accent3"/>
                  </a:solidFill>
                  <a:cs typeface="Arial" pitchFamily="34" charset="0"/>
                </a:rPr>
                <a:t>Frontální vyučování </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22886211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4815772"/>
            <a:chOff x="3670697" y="972765"/>
            <a:chExt cx="2255925" cy="4815772"/>
          </a:xfrm>
        </p:grpSpPr>
        <p:sp>
          <p:nvSpPr>
            <p:cNvPr id="9" name="TextBox 8"/>
            <p:cNvSpPr txBox="1"/>
            <p:nvPr/>
          </p:nvSpPr>
          <p:spPr>
            <a:xfrm>
              <a:off x="3670697" y="1541220"/>
              <a:ext cx="2252491" cy="4247317"/>
            </a:xfrm>
            <a:prstGeom prst="rect">
              <a:avLst/>
            </a:prstGeom>
            <a:noFill/>
          </p:spPr>
          <p:txBody>
            <a:bodyPr wrap="square" rtlCol="0">
              <a:spAutoFit/>
            </a:bodyPr>
            <a:lstStyle/>
            <a:p>
              <a:r>
                <a:rPr lang="cs-CZ" altLang="ko-KR" dirty="0" smtClean="0">
                  <a:solidFill>
                    <a:schemeClr val="tx1">
                      <a:lumMod val="75000"/>
                      <a:lumOff val="25000"/>
                    </a:schemeClr>
                  </a:solidFill>
                  <a:cs typeface="Arial" pitchFamily="34" charset="0"/>
                </a:rPr>
                <a:t>Základní charakteristika projektového vyučování [2]</a:t>
              </a:r>
            </a:p>
            <a:p>
              <a:endParaRPr lang="cs-CZ" altLang="ko-KR" dirty="0" smtClean="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Klady:</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Propojení poznatků z různých oblastí</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Řeší se úloha spjatá s reálným světem</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Rozvoj pracovních a studijních návyků</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Rozvoj spolupráce ve skupině</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Žák je motivován</a:t>
              </a:r>
            </a:p>
            <a:p>
              <a:endParaRPr lang="cs-CZ" altLang="ko-KR" dirty="0">
                <a:solidFill>
                  <a:schemeClr val="tx1">
                    <a:lumMod val="75000"/>
                    <a:lumOff val="25000"/>
                  </a:schemeClr>
                </a:solidFill>
                <a:cs typeface="Arial" pitchFamily="34" charset="0"/>
              </a:endParaRPr>
            </a:p>
            <a:p>
              <a:r>
                <a:rPr lang="cs-CZ" altLang="ko-KR" dirty="0" smtClean="0">
                  <a:solidFill>
                    <a:schemeClr val="tx1">
                      <a:lumMod val="75000"/>
                      <a:lumOff val="25000"/>
                    </a:schemeClr>
                  </a:solidFill>
                  <a:cs typeface="Arial" pitchFamily="34" charset="0"/>
                </a:rPr>
                <a:t>Zápory:</a:t>
              </a:r>
            </a:p>
            <a:p>
              <a:pPr marL="628650" lvl="1"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Předpoklad jisté vyspělosti žáků: práce ve skupině, schopnost řešit problémy, argumentace</a:t>
              </a:r>
            </a:p>
            <a:p>
              <a:pPr marL="628650" lvl="1"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Nároky na učitele – učitel musí mít projekt dobře připravený (cíl, doba k řešení)</a:t>
              </a:r>
            </a:p>
            <a:p>
              <a:pPr lvl="1"/>
              <a:endParaRPr lang="cs-CZ" altLang="ko-KR"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61665"/>
            </a:xfrm>
            <a:prstGeom prst="rect">
              <a:avLst/>
            </a:prstGeom>
            <a:noFill/>
          </p:spPr>
          <p:txBody>
            <a:bodyPr wrap="square" rtlCol="0">
              <a:spAutoFit/>
            </a:bodyPr>
            <a:lstStyle/>
            <a:p>
              <a:r>
                <a:rPr lang="cs-CZ" altLang="ko-KR" sz="2400" b="1" dirty="0" smtClean="0">
                  <a:solidFill>
                    <a:schemeClr val="accent3"/>
                  </a:solidFill>
                  <a:cs typeface="Arial" pitchFamily="34" charset="0"/>
                </a:rPr>
                <a:t>Projektové vyučování </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32386329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4815772"/>
            <a:chOff x="3670697" y="972765"/>
            <a:chExt cx="2255925" cy="4815772"/>
          </a:xfrm>
        </p:grpSpPr>
        <p:sp>
          <p:nvSpPr>
            <p:cNvPr id="9" name="TextBox 8"/>
            <p:cNvSpPr txBox="1"/>
            <p:nvPr/>
          </p:nvSpPr>
          <p:spPr>
            <a:xfrm>
              <a:off x="3670697" y="1541220"/>
              <a:ext cx="2252491" cy="4247317"/>
            </a:xfrm>
            <a:prstGeom prst="rect">
              <a:avLst/>
            </a:prstGeom>
            <a:noFill/>
          </p:spPr>
          <p:txBody>
            <a:bodyPr wrap="square" rtlCol="0">
              <a:spAutoFit/>
            </a:bodyPr>
            <a:lstStyle/>
            <a:p>
              <a:pPr marL="171450" indent="-171450">
                <a:buFont typeface="Arial" panose="020B0604020202020204" pitchFamily="34" charset="0"/>
                <a:buChar char="•"/>
              </a:pPr>
              <a:r>
                <a:rPr lang="cs-CZ" altLang="ko-KR" dirty="0">
                  <a:solidFill>
                    <a:schemeClr val="tx1">
                      <a:lumMod val="75000"/>
                      <a:lumOff val="25000"/>
                    </a:schemeClr>
                  </a:solidFill>
                  <a:cs typeface="Arial" pitchFamily="34" charset="0"/>
                </a:rPr>
                <a:t>Na ZŠ není cílem vychovat </a:t>
              </a:r>
              <a:r>
                <a:rPr lang="cs-CZ" altLang="ko-KR" dirty="0" smtClean="0">
                  <a:solidFill>
                    <a:schemeClr val="tx1">
                      <a:lumMod val="75000"/>
                      <a:lumOff val="25000"/>
                    </a:schemeClr>
                  </a:solidFill>
                  <a:cs typeface="Arial" pitchFamily="34" charset="0"/>
                </a:rPr>
                <a:t>programátora</a:t>
              </a: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Programy nemusí být dokonalé</a:t>
              </a: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Tvorba programů přináší další nové dovednosti</a:t>
              </a:r>
              <a:br>
                <a:rPr lang="cs-CZ" altLang="ko-KR" dirty="0" smtClean="0">
                  <a:solidFill>
                    <a:schemeClr val="tx1">
                      <a:lumMod val="75000"/>
                      <a:lumOff val="25000"/>
                    </a:schemeClr>
                  </a:solidFill>
                  <a:cs typeface="Arial" pitchFamily="34" charset="0"/>
                </a:rPr>
              </a:br>
              <a:endParaRPr lang="cs-CZ" altLang="ko-KR" dirty="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Cíle</a:t>
              </a:r>
              <a:r>
                <a:rPr lang="cs-CZ" altLang="ko-KR" dirty="0">
                  <a:solidFill>
                    <a:schemeClr val="tx1">
                      <a:lumMod val="75000"/>
                      <a:lumOff val="25000"/>
                    </a:schemeClr>
                  </a:solidFill>
                  <a:cs typeface="Arial" pitchFamily="34" charset="0"/>
                </a:rPr>
                <a:t> </a:t>
              </a:r>
              <a:r>
                <a:rPr lang="cs-CZ" altLang="ko-KR" dirty="0" smtClean="0">
                  <a:solidFill>
                    <a:schemeClr val="tx1">
                      <a:lumMod val="75000"/>
                      <a:lumOff val="25000"/>
                    </a:schemeClr>
                  </a:solidFill>
                  <a:cs typeface="Arial" pitchFamily="34" charset="0"/>
                </a:rPr>
                <a:t>a metody je </a:t>
              </a:r>
              <a:r>
                <a:rPr lang="cs-CZ" altLang="ko-KR" dirty="0">
                  <a:solidFill>
                    <a:schemeClr val="tx1">
                      <a:lumMod val="75000"/>
                      <a:lumOff val="25000"/>
                    </a:schemeClr>
                  </a:solidFill>
                  <a:cs typeface="Arial" pitchFamily="34" charset="0"/>
                </a:rPr>
                <a:t>nutné přizpůsobit </a:t>
              </a:r>
              <a:r>
                <a:rPr lang="cs-CZ" altLang="ko-KR" dirty="0" smtClean="0">
                  <a:solidFill>
                    <a:schemeClr val="tx1">
                      <a:lumMod val="75000"/>
                      <a:lumOff val="25000"/>
                    </a:schemeClr>
                  </a:solidFill>
                  <a:cs typeface="Arial" pitchFamily="34" charset="0"/>
                </a:rPr>
                <a:t>věku - přiměřenost</a:t>
              </a:r>
            </a:p>
            <a:p>
              <a:pPr marL="628650" lvl="1"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1stupeň ZŠ – grafické prostředí, programovací elektromechanická zařízení, cílem je rozvoj tvořivosti, představivosti, forma hry, řešení jednoduchých problémů</a:t>
              </a:r>
              <a:br>
                <a:rPr lang="cs-CZ" altLang="ko-KR" dirty="0" smtClean="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pPr marL="628650" lvl="1"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2 stupeň ZŠ – podobně jako první stupeň, </a:t>
              </a:r>
              <a:r>
                <a:rPr lang="cs-CZ" altLang="ko-KR" b="1" dirty="0" smtClean="0">
                  <a:solidFill>
                    <a:schemeClr val="tx1">
                      <a:lumMod val="75000"/>
                      <a:lumOff val="25000"/>
                    </a:schemeClr>
                  </a:solidFill>
                  <a:cs typeface="Arial" pitchFamily="34" charset="0"/>
                </a:rPr>
                <a:t>zjednodušené</a:t>
              </a:r>
              <a:r>
                <a:rPr lang="cs-CZ" altLang="ko-KR" dirty="0" smtClean="0">
                  <a:solidFill>
                    <a:schemeClr val="tx1">
                      <a:lumMod val="75000"/>
                      <a:lumOff val="25000"/>
                    </a:schemeClr>
                  </a:solidFill>
                  <a:cs typeface="Arial" pitchFamily="34" charset="0"/>
                </a:rPr>
                <a:t> programovací jazyky</a:t>
              </a:r>
              <a:r>
                <a:rPr lang="cs-CZ" altLang="ko-KR" dirty="0">
                  <a:solidFill>
                    <a:schemeClr val="tx1">
                      <a:lumMod val="75000"/>
                      <a:lumOff val="25000"/>
                    </a:schemeClr>
                  </a:solidFill>
                  <a:cs typeface="Arial" pitchFamily="34" charset="0"/>
                </a:rPr>
                <a:t> </a:t>
              </a:r>
              <a:r>
                <a:rPr lang="cs-CZ" altLang="ko-KR" dirty="0" smtClean="0">
                  <a:solidFill>
                    <a:schemeClr val="tx1">
                      <a:lumMod val="75000"/>
                      <a:lumOff val="25000"/>
                    </a:schemeClr>
                  </a:solidFill>
                  <a:cs typeface="Arial" pitchFamily="34" charset="0"/>
                </a:rPr>
                <a:t>(včetně jednoduchého GUI) řešení složitějších problémů (např. tvorba jednoduchých her) a projektů (zpracování dat).</a:t>
              </a:r>
            </a:p>
            <a:p>
              <a:pPr marL="628650" lvl="1"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lvl="1"/>
              <a:endParaRPr lang="cs-CZ" altLang="ko-KR"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61665"/>
            </a:xfrm>
            <a:prstGeom prst="rect">
              <a:avLst/>
            </a:prstGeom>
            <a:noFill/>
          </p:spPr>
          <p:txBody>
            <a:bodyPr wrap="square" rtlCol="0">
              <a:spAutoFit/>
            </a:bodyPr>
            <a:lstStyle/>
            <a:p>
              <a:r>
                <a:rPr lang="cs-CZ" altLang="ko-KR" sz="2400" b="1" dirty="0" smtClean="0">
                  <a:solidFill>
                    <a:schemeClr val="accent3"/>
                  </a:solidFill>
                  <a:cs typeface="Arial" pitchFamily="34" charset="0"/>
                </a:rPr>
                <a:t>Výuka programování na ZŠ obecně</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3726685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5369769"/>
            <a:chOff x="3670697" y="972765"/>
            <a:chExt cx="2255925" cy="5369769"/>
          </a:xfrm>
        </p:grpSpPr>
        <p:sp>
          <p:nvSpPr>
            <p:cNvPr id="9" name="TextBox 8"/>
            <p:cNvSpPr txBox="1"/>
            <p:nvPr/>
          </p:nvSpPr>
          <p:spPr>
            <a:xfrm>
              <a:off x="3670697" y="1541220"/>
              <a:ext cx="2252491" cy="4801314"/>
            </a:xfrm>
            <a:prstGeom prst="rect">
              <a:avLst/>
            </a:prstGeom>
            <a:noFill/>
          </p:spPr>
          <p:txBody>
            <a:bodyPr wrap="square" rtlCol="0">
              <a:spAutoFit/>
            </a:bodyPr>
            <a:lstStyle/>
            <a:p>
              <a:pPr marL="171450" indent="-171450">
                <a:buFont typeface="Arial" panose="020B0604020202020204" pitchFamily="34" charset="0"/>
                <a:buChar char="•"/>
              </a:pPr>
              <a:r>
                <a:rPr lang="cs-CZ" altLang="ko-KR" dirty="0">
                  <a:solidFill>
                    <a:schemeClr val="tx1">
                      <a:lumMod val="75000"/>
                      <a:lumOff val="25000"/>
                    </a:schemeClr>
                  </a:solidFill>
                  <a:cs typeface="Arial" pitchFamily="34" charset="0"/>
                </a:rPr>
                <a:t>Na </a:t>
              </a:r>
              <a:r>
                <a:rPr lang="cs-CZ" altLang="ko-KR" dirty="0" smtClean="0">
                  <a:solidFill>
                    <a:schemeClr val="tx1">
                      <a:lumMod val="75000"/>
                      <a:lumOff val="25000"/>
                    </a:schemeClr>
                  </a:solidFill>
                  <a:cs typeface="Arial" pitchFamily="34" charset="0"/>
                </a:rPr>
                <a:t>SŠ záleží na typu a zaměření školy </a:t>
              </a:r>
              <a:br>
                <a:rPr lang="cs-CZ" altLang="ko-KR" dirty="0" smtClean="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Je třeba rozlišovat, zda začínáme programovat, nebo učíme programátora nový jazyk</a:t>
              </a:r>
              <a:br>
                <a:rPr lang="cs-CZ" altLang="ko-KR" dirty="0" smtClean="0">
                  <a:solidFill>
                    <a:schemeClr val="tx1">
                      <a:lumMod val="75000"/>
                      <a:lumOff val="25000"/>
                    </a:schemeClr>
                  </a:solidFill>
                  <a:cs typeface="Arial" pitchFamily="34" charset="0"/>
                </a:rPr>
              </a:b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Pro úvodní seznámení např. Python, používáme editory s jednoduchým GUI (stačí doplňování kódu a zvýraznění syntaxe).</a:t>
              </a:r>
            </a:p>
            <a:p>
              <a:pPr marL="171450"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marL="171450"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Pokročilejší studenti se mohou kromě dalších jazyků, či programování hardwaru věnovat:</a:t>
              </a:r>
            </a:p>
            <a:p>
              <a:pPr marL="628650" lvl="1" indent="-171450">
                <a:buFont typeface="Arial" panose="020B0604020202020204" pitchFamily="34" charset="0"/>
                <a:buChar char="•"/>
              </a:pPr>
              <a:r>
                <a:rPr lang="cs-CZ" altLang="ko-KR" dirty="0">
                  <a:solidFill>
                    <a:schemeClr val="tx1">
                      <a:lumMod val="75000"/>
                      <a:lumOff val="25000"/>
                    </a:schemeClr>
                  </a:solidFill>
                  <a:cs typeface="Arial" pitchFamily="34" charset="0"/>
                </a:rPr>
                <a:t>P</a:t>
              </a:r>
              <a:r>
                <a:rPr lang="cs-CZ" altLang="ko-KR" dirty="0" smtClean="0">
                  <a:solidFill>
                    <a:schemeClr val="tx1">
                      <a:lumMod val="75000"/>
                      <a:lumOff val="25000"/>
                    </a:schemeClr>
                  </a:solidFill>
                  <a:cs typeface="Arial" pitchFamily="34" charset="0"/>
                </a:rPr>
                <a:t>rakticky </a:t>
              </a:r>
              <a:r>
                <a:rPr lang="cs-CZ" altLang="ko-KR" dirty="0">
                  <a:solidFill>
                    <a:schemeClr val="tx1">
                      <a:lumMod val="75000"/>
                      <a:lumOff val="25000"/>
                    </a:schemeClr>
                  </a:solidFill>
                  <a:cs typeface="Arial" pitchFamily="34" charset="0"/>
                </a:rPr>
                <a:t>– </a:t>
              </a:r>
              <a:r>
                <a:rPr lang="cs-CZ" altLang="ko-KR" dirty="0" smtClean="0">
                  <a:solidFill>
                    <a:schemeClr val="tx1">
                      <a:lumMod val="75000"/>
                      <a:lumOff val="25000"/>
                    </a:schemeClr>
                  </a:solidFill>
                  <a:cs typeface="Arial" pitchFamily="34" charset="0"/>
                </a:rPr>
                <a:t>ladění programů, tvorba dokumentace</a:t>
              </a:r>
            </a:p>
            <a:p>
              <a:pPr marL="628650" lvl="1" indent="-171450">
                <a:buFont typeface="Arial" panose="020B0604020202020204" pitchFamily="34" charset="0"/>
                <a:buChar char="•"/>
              </a:pPr>
              <a:r>
                <a:rPr lang="cs-CZ" altLang="ko-KR" dirty="0" smtClean="0">
                  <a:solidFill>
                    <a:schemeClr val="tx1">
                      <a:lumMod val="75000"/>
                      <a:lumOff val="25000"/>
                    </a:schemeClr>
                  </a:solidFill>
                  <a:cs typeface="Arial" pitchFamily="34" charset="0"/>
                </a:rPr>
                <a:t>Teoreticky – programovací paradigmata, analýza algoritmů, efektivita implementace</a:t>
              </a:r>
            </a:p>
            <a:p>
              <a:pPr marL="171450"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marL="628650" lvl="1"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lvl="1"/>
              <a:endParaRPr lang="cs-CZ" altLang="ko-KR"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61665"/>
            </a:xfrm>
            <a:prstGeom prst="rect">
              <a:avLst/>
            </a:prstGeom>
            <a:noFill/>
          </p:spPr>
          <p:txBody>
            <a:bodyPr wrap="square" rtlCol="0">
              <a:spAutoFit/>
            </a:bodyPr>
            <a:lstStyle/>
            <a:p>
              <a:r>
                <a:rPr lang="cs-CZ" altLang="ko-KR" sz="2400" b="1" dirty="0" smtClean="0">
                  <a:solidFill>
                    <a:schemeClr val="accent3"/>
                  </a:solidFill>
                  <a:cs typeface="Arial" pitchFamily="34" charset="0"/>
                </a:rPr>
                <a:t>Výuka programování na SŠ obecně</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1345490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483518"/>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dirty="0">
                <a:solidFill>
                  <a:schemeClr val="bg1"/>
                </a:solidFill>
                <a:latin typeface="Arial" pitchFamily="34" charset="0"/>
                <a:cs typeface="Arial" pitchFamily="34" charset="0"/>
              </a:rPr>
              <a:t>Agenda Style</a:t>
            </a:r>
          </a:p>
        </p:txBody>
      </p:sp>
      <p:sp>
        <p:nvSpPr>
          <p:cNvPr id="5" name="Text Placeholder 1"/>
          <p:cNvSpPr txBox="1">
            <a:spLocks/>
          </p:cNvSpPr>
          <p:nvPr/>
        </p:nvSpPr>
        <p:spPr>
          <a:xfrm rot="16200000">
            <a:off x="-1822186" y="2109390"/>
            <a:ext cx="5143501" cy="92472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altLang="ko-KR" b="1" dirty="0" smtClean="0">
                <a:solidFill>
                  <a:schemeClr val="bg1"/>
                </a:solidFill>
                <a:latin typeface="+mj-lt"/>
                <a:cs typeface="Arial" pitchFamily="34" charset="0"/>
              </a:rPr>
              <a:t>Programování na škole</a:t>
            </a:r>
            <a:endParaRPr lang="ko-KR" altLang="en-US" b="1" dirty="0">
              <a:solidFill>
                <a:schemeClr val="bg1"/>
              </a:solidFill>
              <a:latin typeface="+mj-lt"/>
              <a:cs typeface="Arial" pitchFamily="34" charset="0"/>
            </a:endParaRPr>
          </a:p>
        </p:txBody>
      </p:sp>
      <p:grpSp>
        <p:nvGrpSpPr>
          <p:cNvPr id="8" name="Group 7"/>
          <p:cNvGrpSpPr/>
          <p:nvPr/>
        </p:nvGrpSpPr>
        <p:grpSpPr>
          <a:xfrm>
            <a:off x="1857602" y="252685"/>
            <a:ext cx="6662518" cy="4815772"/>
            <a:chOff x="3670697" y="972765"/>
            <a:chExt cx="2255925" cy="4815772"/>
          </a:xfrm>
        </p:grpSpPr>
        <p:sp>
          <p:nvSpPr>
            <p:cNvPr id="9" name="TextBox 8"/>
            <p:cNvSpPr txBox="1"/>
            <p:nvPr/>
          </p:nvSpPr>
          <p:spPr>
            <a:xfrm>
              <a:off x="3670697" y="1541220"/>
              <a:ext cx="2252491" cy="4247317"/>
            </a:xfrm>
            <a:prstGeom prst="rect">
              <a:avLst/>
            </a:prstGeom>
            <a:noFill/>
          </p:spPr>
          <p:txBody>
            <a:bodyPr wrap="square" rtlCol="0">
              <a:spAutoFit/>
            </a:bodyPr>
            <a:lstStyle/>
            <a:p>
              <a:r>
                <a:rPr lang="cs-CZ" altLang="ko-KR" dirty="0" smtClean="0">
                  <a:solidFill>
                    <a:schemeClr val="tx1">
                      <a:lumMod val="75000"/>
                      <a:lumOff val="25000"/>
                    </a:schemeClr>
                  </a:solidFill>
                  <a:cs typeface="Arial" pitchFamily="34" charset="0"/>
                </a:rPr>
                <a:t>Některé zásady </a:t>
              </a:r>
              <a:r>
                <a:rPr lang="en-GB" altLang="ko-KR" dirty="0" smtClean="0">
                  <a:solidFill>
                    <a:schemeClr val="tx1">
                      <a:lumMod val="75000"/>
                      <a:lumOff val="25000"/>
                    </a:schemeClr>
                  </a:solidFill>
                  <a:cs typeface="Arial" pitchFamily="34" charset="0"/>
                </a:rPr>
                <a:t>[</a:t>
              </a:r>
              <a:r>
                <a:rPr lang="cs-CZ" altLang="ko-KR" dirty="0">
                  <a:solidFill>
                    <a:schemeClr val="tx1">
                      <a:lumMod val="75000"/>
                      <a:lumOff val="25000"/>
                    </a:schemeClr>
                  </a:solidFill>
                  <a:cs typeface="Arial" pitchFamily="34" charset="0"/>
                </a:rPr>
                <a:t>3</a:t>
              </a:r>
              <a:r>
                <a:rPr lang="en-GB" altLang="ko-KR" dirty="0" smtClean="0">
                  <a:solidFill>
                    <a:schemeClr val="tx1">
                      <a:lumMod val="75000"/>
                      <a:lumOff val="25000"/>
                    </a:schemeClr>
                  </a:solidFill>
                  <a:cs typeface="Arial" pitchFamily="34" charset="0"/>
                </a:rPr>
                <a:t>]:</a:t>
              </a:r>
              <a:endParaRPr lang="cs-CZ" altLang="ko-KR" dirty="0" smtClean="0">
                <a:solidFill>
                  <a:schemeClr val="tx1">
                    <a:lumMod val="75000"/>
                    <a:lumOff val="25000"/>
                  </a:schemeClr>
                </a:solidFill>
                <a:cs typeface="Arial" pitchFamily="34" charset="0"/>
              </a:endParaRPr>
            </a:p>
            <a:p>
              <a:pPr marL="628650" lvl="1" indent="-171450">
                <a:buFont typeface="Arial" panose="020B0604020202020204" pitchFamily="34" charset="0"/>
                <a:buChar char="•"/>
              </a:pPr>
              <a:endParaRPr lang="cs-CZ" altLang="ko-KR" dirty="0" smtClean="0">
                <a:solidFill>
                  <a:schemeClr val="tx1">
                    <a:lumMod val="75000"/>
                    <a:lumOff val="25000"/>
                  </a:schemeClr>
                </a:solidFill>
                <a:cs typeface="Arial" pitchFamily="34" charset="0"/>
              </a:endParaRP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Tvořit programy co nejdříve – potřeba zkoušení, experimentů</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Používat jen probrané části jazyka – někdy komplikované</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Používat zásady moderního programování – správná struktura programu v daném paradigmatu, dekompozice problémů</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Předávat informace po přiměřených částech</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Volba zajímavých příkladů – příklady zajímavé pro studenty, které nevyžadují psaní spousty pomocného kódu</a:t>
              </a:r>
            </a:p>
            <a:p>
              <a:pPr marL="742950" lvl="1" indent="-285750">
                <a:buFont typeface="Arial" panose="020B0604020202020204" pitchFamily="34" charset="0"/>
                <a:buChar char="•"/>
              </a:pPr>
              <a:r>
                <a:rPr lang="cs-CZ" altLang="ko-KR" dirty="0" smtClean="0">
                  <a:solidFill>
                    <a:schemeClr val="tx1">
                      <a:lumMod val="75000"/>
                      <a:lumOff val="25000"/>
                    </a:schemeClr>
                  </a:solidFill>
                  <a:cs typeface="Arial" pitchFamily="34" charset="0"/>
                </a:rPr>
                <a:t>Práce s chybou v programu – ladění</a:t>
              </a:r>
            </a:p>
            <a:p>
              <a:pPr marL="742950" lvl="1" indent="-285750">
                <a:buFont typeface="Arial" panose="020B0604020202020204" pitchFamily="34" charset="0"/>
                <a:buChar char="•"/>
              </a:pPr>
              <a:endParaRPr lang="cs-CZ" altLang="ko-KR" dirty="0">
                <a:solidFill>
                  <a:schemeClr val="tx1">
                    <a:lumMod val="75000"/>
                    <a:lumOff val="25000"/>
                  </a:schemeClr>
                </a:solidFill>
                <a:cs typeface="Arial" pitchFamily="34" charset="0"/>
              </a:endParaRPr>
            </a:p>
          </p:txBody>
        </p:sp>
        <p:sp>
          <p:nvSpPr>
            <p:cNvPr id="10" name="TextBox 9"/>
            <p:cNvSpPr txBox="1"/>
            <p:nvPr/>
          </p:nvSpPr>
          <p:spPr>
            <a:xfrm>
              <a:off x="3674131" y="972765"/>
              <a:ext cx="2252491" cy="461665"/>
            </a:xfrm>
            <a:prstGeom prst="rect">
              <a:avLst/>
            </a:prstGeom>
            <a:noFill/>
          </p:spPr>
          <p:txBody>
            <a:bodyPr wrap="square" rtlCol="0">
              <a:spAutoFit/>
            </a:bodyPr>
            <a:lstStyle/>
            <a:p>
              <a:r>
                <a:rPr lang="cs-CZ" altLang="ko-KR" sz="2400" b="1" dirty="0" smtClean="0">
                  <a:solidFill>
                    <a:schemeClr val="accent3"/>
                  </a:solidFill>
                  <a:cs typeface="Arial" pitchFamily="34" charset="0"/>
                </a:rPr>
                <a:t>Doporučené postupy a časté chyby</a:t>
              </a:r>
              <a:endParaRPr lang="ko-KR" altLang="en-US" sz="2400" b="1" dirty="0">
                <a:solidFill>
                  <a:schemeClr val="accent3"/>
                </a:solidFill>
                <a:cs typeface="Arial" pitchFamily="34" charset="0"/>
              </a:endParaRPr>
            </a:p>
          </p:txBody>
        </p:sp>
      </p:grpSp>
      <p:sp>
        <p:nvSpPr>
          <p:cNvPr id="11" name="Rectangle 10"/>
          <p:cNvSpPr/>
          <p:nvPr/>
        </p:nvSpPr>
        <p:spPr>
          <a:xfrm>
            <a:off x="1937394" y="739662"/>
            <a:ext cx="205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p:nvSpPr>
        <p:spPr>
          <a:xfrm>
            <a:off x="3989394" y="739663"/>
            <a:ext cx="4536000" cy="7200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1856317327"/>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and End Slide Master">
  <a:themeElements>
    <a:clrScheme name="ALLPPT-COLOR-A20">
      <a:dk1>
        <a:sysClr val="windowText" lastClr="000000"/>
      </a:dk1>
      <a:lt1>
        <a:sysClr val="window" lastClr="FFFFFF"/>
      </a:lt1>
      <a:dk2>
        <a:srgbClr val="1F497D"/>
      </a:dk2>
      <a:lt2>
        <a:srgbClr val="EEECE1"/>
      </a:lt2>
      <a:accent1>
        <a:srgbClr val="38D4CD"/>
      </a:accent1>
      <a:accent2>
        <a:srgbClr val="16B7B8"/>
      </a:accent2>
      <a:accent3>
        <a:srgbClr val="179A9D"/>
      </a:accent3>
      <a:accent4>
        <a:srgbClr val="38D4CD"/>
      </a:accent4>
      <a:accent5>
        <a:srgbClr val="16B7B8"/>
      </a:accent5>
      <a:accent6>
        <a:srgbClr val="179A9D"/>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LLPPT-COLOR-A20">
      <a:dk1>
        <a:sysClr val="windowText" lastClr="000000"/>
      </a:dk1>
      <a:lt1>
        <a:sysClr val="window" lastClr="FFFFFF"/>
      </a:lt1>
      <a:dk2>
        <a:srgbClr val="1F497D"/>
      </a:dk2>
      <a:lt2>
        <a:srgbClr val="EEECE1"/>
      </a:lt2>
      <a:accent1>
        <a:srgbClr val="38D4CD"/>
      </a:accent1>
      <a:accent2>
        <a:srgbClr val="16B7B8"/>
      </a:accent2>
      <a:accent3>
        <a:srgbClr val="179A9D"/>
      </a:accent3>
      <a:accent4>
        <a:srgbClr val="38D4CD"/>
      </a:accent4>
      <a:accent5>
        <a:srgbClr val="16B7B8"/>
      </a:accent5>
      <a:accent6>
        <a:srgbClr val="179A9D"/>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6B7B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Break Slide Master">
  <a:themeElements>
    <a:clrScheme name="ALLPPT-COLOR-A20">
      <a:dk1>
        <a:sysClr val="windowText" lastClr="000000"/>
      </a:dk1>
      <a:lt1>
        <a:sysClr val="window" lastClr="FFFFFF"/>
      </a:lt1>
      <a:dk2>
        <a:srgbClr val="1F497D"/>
      </a:dk2>
      <a:lt2>
        <a:srgbClr val="EEECE1"/>
      </a:lt2>
      <a:accent1>
        <a:srgbClr val="38D4CD"/>
      </a:accent1>
      <a:accent2>
        <a:srgbClr val="16B7B8"/>
      </a:accent2>
      <a:accent3>
        <a:srgbClr val="179A9D"/>
      </a:accent3>
      <a:accent4>
        <a:srgbClr val="38D4CD"/>
      </a:accent4>
      <a:accent5>
        <a:srgbClr val="16B7B8"/>
      </a:accent5>
      <a:accent6>
        <a:srgbClr val="179A9D"/>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DA8687C9484C90409087ED73891B2516" ma:contentTypeVersion="5" ma:contentTypeDescription="Vytvoří nový dokument" ma:contentTypeScope="" ma:versionID="1813bc897ae034a85cf19053ace78ec4">
  <xsd:schema xmlns:xsd="http://www.w3.org/2001/XMLSchema" xmlns:xs="http://www.w3.org/2001/XMLSchema" xmlns:p="http://schemas.microsoft.com/office/2006/metadata/properties" xmlns:ns2="ef98f650-83bb-45d6-8d6b-04d47827feec" targetNamespace="http://schemas.microsoft.com/office/2006/metadata/properties" ma:root="true" ma:fieldsID="40480b0384fe93c0831f53a1c3357d14" ns2:_="">
    <xsd:import namespace="ef98f650-83bb-45d6-8d6b-04d47827fee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98f650-83bb-45d6-8d6b-04d47827fe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1C29C56-855F-4CE8-8D67-E778B6BD59C1}"/>
</file>

<file path=customXml/itemProps2.xml><?xml version="1.0" encoding="utf-8"?>
<ds:datastoreItem xmlns:ds="http://schemas.openxmlformats.org/officeDocument/2006/customXml" ds:itemID="{96E2A3F7-BE9F-49F3-8B25-C225B9308A01}"/>
</file>

<file path=customXml/itemProps3.xml><?xml version="1.0" encoding="utf-8"?>
<ds:datastoreItem xmlns:ds="http://schemas.openxmlformats.org/officeDocument/2006/customXml" ds:itemID="{F1212DFC-440C-43DC-B2E2-C6B67FE5431D}"/>
</file>

<file path=docProps/app.xml><?xml version="1.0" encoding="utf-8"?>
<Properties xmlns="http://schemas.openxmlformats.org/officeDocument/2006/extended-properties" xmlns:vt="http://schemas.openxmlformats.org/officeDocument/2006/docPropsVTypes">
  <TotalTime>4697</TotalTime>
  <Words>1405</Words>
  <Application>Microsoft Office PowerPoint</Application>
  <PresentationFormat>Předvádění na obrazovce (16:9)</PresentationFormat>
  <Paragraphs>190</Paragraphs>
  <Slides>12</Slides>
  <Notes>10</Notes>
  <HiddenSlides>0</HiddenSlides>
  <MMClips>0</MMClips>
  <ScaleCrop>false</ScaleCrop>
  <HeadingPairs>
    <vt:vector size="4" baseType="variant">
      <vt:variant>
        <vt:lpstr>Motiv</vt:lpstr>
      </vt:variant>
      <vt:variant>
        <vt:i4>3</vt:i4>
      </vt:variant>
      <vt:variant>
        <vt:lpstr>Nadpisy snímků</vt:lpstr>
      </vt:variant>
      <vt:variant>
        <vt:i4>12</vt:i4>
      </vt:variant>
    </vt:vector>
  </HeadingPairs>
  <TitlesOfParts>
    <vt:vector size="15" baseType="lpstr">
      <vt:lpstr>Cover and End Slide Master</vt:lpstr>
      <vt:lpstr>Contents Slide Master</vt:lpstr>
      <vt:lpstr>Section Break Slide Master</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googleslidesppt.com;allppt.com</dc:creator>
  <cp:lastModifiedBy>Kamil</cp:lastModifiedBy>
  <cp:revision>207</cp:revision>
  <dcterms:created xsi:type="dcterms:W3CDTF">2016-12-05T23:26:54Z</dcterms:created>
  <dcterms:modified xsi:type="dcterms:W3CDTF">2018-08-24T07:32:41Z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0x010100DA8687C9484C90409087ED73891B2516</vt:lpwstr>
  </property>
</Properties>
</file>