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29.xml" ContentType="application/vnd.openxmlformats-officedocument.presentationml.slide+xml"/>
  <Override PartName="/ppt/slides/slide2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6.xml" ContentType="application/vnd.openxmlformats-officedocument.presentationml.slide+xml"/>
  <Override PartName="/ppt/notesSlides/notesSlide15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4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notesSlides/notesSlide1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13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3.xml" ContentType="application/vnd.openxmlformats-officedocument.presentationml.notesSlide+xml"/>
  <Override PartName="/ppt/theme/theme3.xml" ContentType="application/vnd.openxmlformats-officedocument.theme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comments/comment2.xml" ContentType="application/vnd.openxmlformats-officedocument.presentationml.comments+xml"/>
  <Override PartName="/ppt/comments/comment1.xml" ContentType="application/vnd.openxmlformats-officedocument.presentationml.comment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37"/>
  </p:notesMasterIdLst>
  <p:handoutMasterIdLst>
    <p:handoutMasterId r:id="rId38"/>
  </p:handoutMasterIdLst>
  <p:sldIdLst>
    <p:sldId id="334" r:id="rId4"/>
    <p:sldId id="333" r:id="rId5"/>
    <p:sldId id="316" r:id="rId6"/>
    <p:sldId id="332" r:id="rId7"/>
    <p:sldId id="302" r:id="rId8"/>
    <p:sldId id="304" r:id="rId9"/>
    <p:sldId id="299" r:id="rId10"/>
    <p:sldId id="305" r:id="rId11"/>
    <p:sldId id="306" r:id="rId12"/>
    <p:sldId id="323" r:id="rId13"/>
    <p:sldId id="321" r:id="rId14"/>
    <p:sldId id="312" r:id="rId15"/>
    <p:sldId id="313" r:id="rId16"/>
    <p:sldId id="314" r:id="rId17"/>
    <p:sldId id="315" r:id="rId18"/>
    <p:sldId id="328" r:id="rId19"/>
    <p:sldId id="329" r:id="rId20"/>
    <p:sldId id="324" r:id="rId21"/>
    <p:sldId id="318" r:id="rId22"/>
    <p:sldId id="325" r:id="rId23"/>
    <p:sldId id="322" r:id="rId24"/>
    <p:sldId id="330" r:id="rId25"/>
    <p:sldId id="327" r:id="rId26"/>
    <p:sldId id="331" r:id="rId27"/>
    <p:sldId id="319" r:id="rId28"/>
    <p:sldId id="317" r:id="rId29"/>
    <p:sldId id="326" r:id="rId30"/>
    <p:sldId id="335" r:id="rId31"/>
    <p:sldId id="311" r:id="rId32"/>
    <p:sldId id="308" r:id="rId33"/>
    <p:sldId id="309" r:id="rId34"/>
    <p:sldId id="337" r:id="rId35"/>
    <p:sldId id="338" r:id="rId3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8F8"/>
    <a:srgbClr val="179A9D"/>
    <a:srgbClr val="38D4CD"/>
    <a:srgbClr val="16B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77402" autoAdjust="0"/>
  </p:normalViewPr>
  <p:slideViewPr>
    <p:cSldViewPr>
      <p:cViewPr>
        <p:scale>
          <a:sx n="102" d="100"/>
          <a:sy n="102" d="100"/>
        </p:scale>
        <p:origin x="-210" y="-72"/>
      </p:cViewPr>
      <p:guideLst>
        <p:guide orient="horz" pos="184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commentAuthors" Target="commentAuthor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customXml" Target="../customXml/item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handoutMaster" Target="handoutMasters/handoutMaster1.xml"/><Relationship Id="rId46" Type="http://schemas.openxmlformats.org/officeDocument/2006/relationships/customXml" Target="../customXml/item3.xml"/><Relationship Id="rId20" Type="http://schemas.openxmlformats.org/officeDocument/2006/relationships/slide" Target="slides/slide17.xml"/><Relationship Id="rId41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8-07-23T09:18:38.657" idx="5">
    <p:pos x="10" y="10"/>
    <p:text>Doplnil bych odkaz na online prostředí, nebo stránky ke stažení. U všech nástrojů.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8-07-23T09:21:10.523" idx="6">
    <p:pos x="10" y="10"/>
    <p:text>Uvést co daný program dělá?
Nebo přímo otázka pro studenty?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="" xmlns:a16="http://schemas.microsoft.com/office/drawing/2014/main" id="{63067592-1177-4A8F-8559-88EAFFFB7C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3C2CF451-70E9-424F-9484-D9CA0DA3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0F118-FDC5-4298-8605-509719EC5E22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52C3267D-5B5A-47A4-8D84-21A44F0D7B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2F7C5F71-15FE-429B-AF61-61945D4F24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CB6F-C11B-40A1-AA17-5337F931B3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32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DEB5-11C8-4FFD-966B-93DB62A96F3D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2991A-D88A-415F-AA3F-DF12C52C61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0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Shrnutí z</a:t>
            </a:r>
            <a:r>
              <a:rPr lang="cs-CZ" baseline="0" dirty="0" smtClean="0"/>
              <a:t> úvodní prezentace.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49246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Vychází</a:t>
            </a:r>
            <a:r>
              <a:rPr lang="cs-CZ" baseline="0" dirty="0" smtClean="0"/>
              <a:t> z programu </a:t>
            </a:r>
            <a:r>
              <a:rPr lang="cs-CZ" baseline="0" dirty="0" err="1" smtClean="0"/>
              <a:t>Scratch</a:t>
            </a:r>
            <a:r>
              <a:rPr lang="cs-CZ" baseline="0" dirty="0" smtClean="0"/>
              <a:t>, v</a:t>
            </a:r>
            <a:r>
              <a:rPr lang="cs-CZ" dirty="0" smtClean="0"/>
              <a:t> mnoha ohledech ho dokonce překonává. Není však tak rozšířen, nemá českou lokalizaci a nemá takovou metodickou podporu</a:t>
            </a:r>
            <a:r>
              <a:rPr lang="cs-CZ" baseline="0" dirty="0" smtClean="0"/>
              <a:t> pro výuku</a:t>
            </a:r>
            <a:r>
              <a:rPr lang="cs-CZ" baseline="0" dirty="0" smtClean="0"/>
              <a:t>. Lze provádět import z programu </a:t>
            </a:r>
            <a:r>
              <a:rPr lang="cs-CZ" baseline="0" dirty="0" err="1" smtClean="0"/>
              <a:t>Scratch</a:t>
            </a:r>
            <a:r>
              <a:rPr lang="cs-CZ" baseline="0" dirty="0" smtClean="0"/>
              <a:t> do </a:t>
            </a:r>
            <a:r>
              <a:rPr lang="cs-CZ" baseline="0" dirty="0" err="1" smtClean="0"/>
              <a:t>Snap</a:t>
            </a:r>
            <a:r>
              <a:rPr lang="cs-CZ" baseline="0" dirty="0" smtClean="0"/>
              <a:t>!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25891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6978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Opět výborný český produkt a v době svého vzniku patřil mezi to nejlepší pro výuku programování. Program se</a:t>
            </a:r>
            <a:r>
              <a:rPr lang="cs-CZ" baseline="0" dirty="0" smtClean="0"/>
              <a:t> vytváří pomocí ikon, které jsou uspořádány do stromové struktury. Program je zcela zdarma, ale jeho vývoj byl ukončen.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02893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Jazyk, s</a:t>
            </a:r>
            <a:r>
              <a:rPr lang="cs-CZ" baseline="0" dirty="0" smtClean="0"/>
              <a:t> kterým se seznamovali již před více jak 30 lety žáci na prvních počítačích (PMD 85, IQ 151,…) v tehdejším Československu a učily se algoritmickému myšlení. V dnešní době díky různým implementacím (např. 3D prostředí) a využití postupů v robotice si tento jazyk pořád může najít své příznivce. Nicméně psaní příkazů/povelů robota není vhodné pro ty nejmenší. Dnešní děti preferují ovládání myší, dotykovým zařízením.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01673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Nelze mluvit</a:t>
            </a:r>
            <a:r>
              <a:rPr lang="cs-CZ" baseline="0" dirty="0" smtClean="0"/>
              <a:t> o programovacím jazyku, ale jedná se o velmi zajímavý způsob, jak oslovit dnešní generaci zájmem o programování tolik populárním </a:t>
            </a:r>
            <a:r>
              <a:rPr lang="cs-CZ" baseline="0" dirty="0" err="1" smtClean="0"/>
              <a:t>Minecraftem</a:t>
            </a:r>
            <a:r>
              <a:rPr lang="cs-CZ" baseline="0" dirty="0" smtClean="0"/>
              <a:t>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42717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Podporuje plnohodnotné objektově</a:t>
            </a:r>
            <a:r>
              <a:rPr lang="cs-CZ" baseline="0" dirty="0" smtClean="0"/>
              <a:t> orientované programování. </a:t>
            </a:r>
            <a:r>
              <a:rPr lang="cs-CZ" dirty="0" smtClean="0"/>
              <a:t>Nejnovější verze Alice 3 používá</a:t>
            </a:r>
            <a:r>
              <a:rPr lang="cs-CZ" baseline="0" dirty="0" smtClean="0"/>
              <a:t> jazyk Java a tak žáci vedle vizuálního programování mohou psát přímo příkazy v přesné syntaxi Javy.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489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Lego</a:t>
            </a:r>
            <a:r>
              <a:rPr lang="cs-CZ" baseline="0" dirty="0" smtClean="0"/>
              <a:t> dnes nabízí několik stavebnic, které je možné programovat. Na obrázku je jedna z nich, včetně toho, jak vypadá program. Výuka programování tak dostává další dimenzi a získává tak na atraktivitě. Řada českých škol si díky různým projektům tyto produkty pořídily.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48214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Platforma</a:t>
            </a:r>
            <a:r>
              <a:rPr lang="cs-CZ" baseline="0" dirty="0" smtClean="0"/>
              <a:t> </a:t>
            </a:r>
            <a:r>
              <a:rPr lang="cs-CZ" baseline="0" dirty="0" err="1" smtClean="0"/>
              <a:t>Arduino</a:t>
            </a:r>
            <a:r>
              <a:rPr lang="cs-CZ" baseline="0" dirty="0" smtClean="0"/>
              <a:t> je založena na jednodeskových mikroprocesorech </a:t>
            </a:r>
            <a:r>
              <a:rPr lang="cs-CZ" baseline="0" dirty="0" err="1" smtClean="0"/>
              <a:t>ATmega</a:t>
            </a:r>
            <a:r>
              <a:rPr lang="cs-CZ" baseline="0" dirty="0" smtClean="0"/>
              <a:t>. Svou popularitu získala především cenou a velkým množstvím periférií. Programuje se standardně syntaxí jazyka C. Zjednodušit programování pak můžeme nadstavbou </a:t>
            </a:r>
            <a:r>
              <a:rPr lang="cs-CZ" baseline="0" dirty="0" err="1" smtClean="0"/>
              <a:t>ArduBlock</a:t>
            </a:r>
            <a:r>
              <a:rPr lang="cs-CZ" baseline="0" dirty="0" smtClean="0"/>
              <a:t>, která nám umožňuje </a:t>
            </a:r>
            <a:r>
              <a:rPr lang="cs-CZ" baseline="0" smtClean="0"/>
              <a:t>programovat vizuálně.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20299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Programování</a:t>
            </a:r>
            <a:r>
              <a:rPr lang="cs-CZ" baseline="0" dirty="0" smtClean="0"/>
              <a:t> </a:t>
            </a:r>
            <a:r>
              <a:rPr lang="cs-CZ" dirty="0" smtClean="0"/>
              <a:t>dvojice robotů „</a:t>
            </a:r>
            <a:r>
              <a:rPr lang="cs-CZ" dirty="0" err="1" smtClean="0"/>
              <a:t>Dash</a:t>
            </a:r>
            <a:r>
              <a:rPr lang="cs-CZ" dirty="0" smtClean="0"/>
              <a:t>“ a „</a:t>
            </a:r>
            <a:r>
              <a:rPr lang="cs-CZ" dirty="0" err="1" smtClean="0"/>
              <a:t>Dot</a:t>
            </a:r>
            <a:r>
              <a:rPr lang="cs-CZ" dirty="0" smtClean="0"/>
              <a:t>“. Roboti se pohybují, svítí, mají senzor překážky apod. K programování postačí mobilní telefon. Chování robotů můžeme naprogramovat v prostředím</a:t>
            </a:r>
            <a:r>
              <a:rPr lang="cs-CZ" baseline="0" dirty="0" smtClean="0"/>
              <a:t> </a:t>
            </a:r>
            <a:r>
              <a:rPr lang="cs-CZ" baseline="0" dirty="0" err="1" smtClean="0"/>
              <a:t>Blockly</a:t>
            </a:r>
            <a:r>
              <a:rPr lang="cs-CZ" baseline="0" dirty="0" smtClean="0"/>
              <a:t>, nebo nástrojem </a:t>
            </a:r>
            <a:r>
              <a:rPr lang="cs-CZ" baseline="0" dirty="0" err="1" smtClean="0"/>
              <a:t>Wonder</a:t>
            </a:r>
            <a:r>
              <a:rPr lang="cs-CZ" baseline="0" dirty="0" smtClean="0"/>
              <a:t>.</a:t>
            </a:r>
            <a:r>
              <a:rPr lang="cs-CZ" dirty="0" smtClean="0"/>
              <a:t> Zábava při výuce programování</a:t>
            </a:r>
            <a:r>
              <a:rPr lang="cs-CZ" baseline="0" dirty="0" smtClean="0"/>
              <a:t> j</a:t>
            </a:r>
            <a:r>
              <a:rPr lang="cs-CZ" dirty="0" smtClean="0"/>
              <a:t>e zaručena.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94386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3970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Pro</a:t>
            </a:r>
            <a:r>
              <a:rPr lang="cs-CZ" baseline="0" dirty="0" smtClean="0"/>
              <a:t> výuku starších dětí je možné použít klasické programovací jazyky, případně jejich klony zaměřené na výuku. Musíme rozhodnout, zda použitý jazyk bude staticky typovaný (Java, C</a:t>
            </a:r>
            <a:r>
              <a:rPr lang="en-GB" baseline="0" dirty="0" smtClean="0"/>
              <a:t>#)</a:t>
            </a:r>
            <a:r>
              <a:rPr lang="cs-CZ" baseline="0" dirty="0" smtClean="0"/>
              <a:t>, či dynamicky</a:t>
            </a:r>
            <a:r>
              <a:rPr lang="en-GB" baseline="0" dirty="0" smtClean="0"/>
              <a:t> (Python, JavaScript). </a:t>
            </a:r>
            <a:r>
              <a:rPr lang="cs-CZ" baseline="0" dirty="0" smtClean="0"/>
              <a:t>Zda je v něm možné používat i jiné programovací paradigma (nejčastěji imperativní a rysy funkcionálního), umožňuje OOP apod. Dalším rysem při výběru jazyka může být technologická závislost a přenositelnost na jiná zařízení (mobilní telefon).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6898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Jeden z nejrozšířenějších a nejpovedenějších moderních nástrojů</a:t>
            </a:r>
            <a:r>
              <a:rPr lang="cs-CZ" baseline="0" dirty="0" smtClean="0"/>
              <a:t> pro výuku programování na základní škole. Je rozšířen po celém světe a </a:t>
            </a:r>
            <a:endParaRPr lang="cs-CZ" baseline="0" dirty="0" smtClean="0"/>
          </a:p>
          <a:p>
            <a:r>
              <a:rPr lang="cs-CZ" baseline="0" dirty="0" smtClean="0"/>
              <a:t>značnou </a:t>
            </a:r>
            <a:r>
              <a:rPr lang="cs-CZ" baseline="0" dirty="0" smtClean="0"/>
              <a:t>oblibu už si získal i na českých základních školách. Program žáci tvoří skládáním grafických elementů, které do sebe zapadají jako </a:t>
            </a:r>
            <a:endParaRPr lang="cs-CZ" baseline="0" dirty="0" smtClean="0"/>
          </a:p>
          <a:p>
            <a:r>
              <a:rPr lang="cs-CZ" baseline="0" dirty="0" smtClean="0"/>
              <a:t>stavebnice </a:t>
            </a:r>
            <a:r>
              <a:rPr lang="cs-CZ" baseline="0" dirty="0" smtClean="0"/>
              <a:t>puzzle. Prostředí je k dispozici na všech běžných platformách, je plně lokalizováno do českého jazyka a existuje velké množství </a:t>
            </a:r>
            <a:endParaRPr lang="cs-CZ" baseline="0" dirty="0" smtClean="0"/>
          </a:p>
          <a:p>
            <a:r>
              <a:rPr lang="cs-CZ" baseline="0" dirty="0" smtClean="0"/>
              <a:t>podpůrných </a:t>
            </a:r>
            <a:r>
              <a:rPr lang="cs-CZ" baseline="0" dirty="0" smtClean="0"/>
              <a:t>materiálů pro výuku daného jazyka.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33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Od stejných tvůrců jako </a:t>
            </a:r>
            <a:r>
              <a:rPr lang="cs-CZ" dirty="0" err="1" smtClean="0"/>
              <a:t>Scratch</a:t>
            </a:r>
            <a:r>
              <a:rPr lang="cs-CZ" dirty="0" smtClean="0"/>
              <a:t>. Určeno opravdu pro ty nejmenší. S programováním</a:t>
            </a:r>
            <a:r>
              <a:rPr lang="cs-CZ" baseline="0" dirty="0" smtClean="0"/>
              <a:t> formou jednoduchých her lze začít již ve školce respektive od 5 let.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5512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Webové</a:t>
            </a:r>
            <a:r>
              <a:rPr lang="cs-CZ" baseline="0" dirty="0" smtClean="0"/>
              <a:t> rozhraní</a:t>
            </a:r>
            <a:r>
              <a:rPr lang="en-US" baseline="0" dirty="0" smtClean="0"/>
              <a:t>,</a:t>
            </a:r>
            <a:r>
              <a:rPr lang="cs-CZ" baseline="0" dirty="0" smtClean="0"/>
              <a:t> v kterém můžeme z grafických bloků vytvořit jednoduchý program. Grafické bloky jsou velmi podobné elementům programu </a:t>
            </a:r>
            <a:endParaRPr lang="cs-CZ" baseline="0" dirty="0" smtClean="0"/>
          </a:p>
          <a:p>
            <a:r>
              <a:rPr lang="cs-CZ" baseline="0" dirty="0" err="1" smtClean="0"/>
              <a:t>Scratch</a:t>
            </a:r>
            <a:r>
              <a:rPr lang="cs-CZ" baseline="0" dirty="0" smtClean="0"/>
              <a:t>. Tento typ elementů lze najít v dalších prostředích a stávají se tak jakýmsi standardem. Paralelně program zobrazuje příkazy ve zvoleném jazyce. Na výběr máme </a:t>
            </a:r>
            <a:r>
              <a:rPr lang="cs-CZ" baseline="0" dirty="0" err="1" smtClean="0"/>
              <a:t>JavaScript</a:t>
            </a:r>
            <a:r>
              <a:rPr lang="cs-CZ" baseline="0" dirty="0" smtClean="0"/>
              <a:t>, Python, PHP, </a:t>
            </a:r>
            <a:r>
              <a:rPr lang="cs-CZ" baseline="0" dirty="0" err="1" smtClean="0"/>
              <a:t>Lua</a:t>
            </a:r>
            <a:r>
              <a:rPr lang="cs-CZ" baseline="0" dirty="0" smtClean="0"/>
              <a:t> a </a:t>
            </a:r>
            <a:r>
              <a:rPr lang="cs-CZ" baseline="0" dirty="0" err="1" smtClean="0"/>
              <a:t>Dart</a:t>
            </a:r>
            <a:r>
              <a:rPr lang="cs-CZ" baseline="0" dirty="0" smtClean="0"/>
              <a:t>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563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Vytvoř aplikace nebo hru na platformě </a:t>
            </a:r>
            <a:r>
              <a:rPr lang="cs-CZ" dirty="0" err="1" smtClean="0"/>
              <a:t>iOS</a:t>
            </a:r>
            <a:r>
              <a:rPr lang="cs-CZ" dirty="0" smtClean="0"/>
              <a:t> během několika minut. Tak tímto sloganem autoři představují svůj produkt. Program je určen pro ty </a:t>
            </a:r>
            <a:endParaRPr lang="cs-CZ" dirty="0" smtClean="0"/>
          </a:p>
          <a:p>
            <a:r>
              <a:rPr lang="cs-CZ" dirty="0" smtClean="0"/>
              <a:t>nejmenší</a:t>
            </a:r>
            <a:r>
              <a:rPr lang="cs-CZ" baseline="0" dirty="0" smtClean="0"/>
              <a:t> </a:t>
            </a:r>
            <a:r>
              <a:rPr lang="cs-CZ" baseline="0" dirty="0" smtClean="0"/>
              <a:t>a je srovnatelný se </a:t>
            </a:r>
            <a:r>
              <a:rPr lang="cs-CZ" baseline="0" dirty="0" err="1" smtClean="0"/>
              <a:t>Scratch</a:t>
            </a:r>
            <a:r>
              <a:rPr lang="cs-CZ" baseline="0" dirty="0" smtClean="0"/>
              <a:t> Jr.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49274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Jeden z prvních programovacích jazyků vůbec. Jeho historie sahá do </a:t>
            </a:r>
            <a:r>
              <a:rPr lang="en-US" dirty="0" smtClean="0"/>
              <a:t>70</a:t>
            </a:r>
            <a:r>
              <a:rPr lang="cs-CZ" baseline="0" dirty="0" smtClean="0"/>
              <a:t> </a:t>
            </a:r>
            <a:r>
              <a:rPr lang="cs-CZ" dirty="0" smtClean="0"/>
              <a:t>let. Jedná</a:t>
            </a:r>
            <a:r>
              <a:rPr lang="cs-CZ" baseline="0" dirty="0" smtClean="0"/>
              <a:t> se o plnohodnotný programovací jazyk. Používá se </a:t>
            </a:r>
            <a:r>
              <a:rPr lang="cs-CZ" dirty="0" smtClean="0"/>
              <a:t>především pro výuku</a:t>
            </a:r>
            <a:r>
              <a:rPr lang="cs-CZ" baseline="0" dirty="0" smtClean="0"/>
              <a:t> programování, i když řada implementací zvládá i ty nejnáročnější požadavky na programovací jazyk.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217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Programovací</a:t>
            </a:r>
            <a:r>
              <a:rPr lang="cs-CZ" baseline="0" dirty="0" smtClean="0"/>
              <a:t> jazyk určený pro děti</a:t>
            </a:r>
            <a:r>
              <a:rPr lang="cs-CZ" dirty="0" smtClean="0"/>
              <a:t>,</a:t>
            </a:r>
            <a:r>
              <a:rPr lang="cs-CZ" baseline="0" dirty="0" smtClean="0"/>
              <a:t> který v době svého vzniku neměl konkurenci (*1996). Namísto klasicky psaných příkazů program vytváříme skládáním ikon. Logicky uspořádané ikony tvoří program. Řada český základních škol program používá dodnes. Verze programu zdarma ke stažení nedovoluje ukládání (nutno zaplatit licenci).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22318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Velmi propracovaný český produkt, který si</a:t>
            </a:r>
            <a:r>
              <a:rPr lang="cs-CZ" baseline="0" dirty="0" smtClean="0"/>
              <a:t> získal popularitu na školách v ČR i v zahraničí (zejména Polsko a Slovensko). Pravidelně se pořádají soutěže programování v „</a:t>
            </a:r>
            <a:r>
              <a:rPr lang="cs-CZ" baseline="0" dirty="0" err="1" smtClean="0"/>
              <a:t>Baltie</a:t>
            </a:r>
            <a:r>
              <a:rPr lang="cs-CZ" baseline="0" dirty="0" smtClean="0"/>
              <a:t>“. Program lze vytvářet skládáním grafických elementů, ale i psaním kódu v C</a:t>
            </a:r>
            <a:r>
              <a:rPr lang="en-US" baseline="0" dirty="0" smtClean="0"/>
              <a:t>#. </a:t>
            </a:r>
            <a:r>
              <a:rPr lang="cs-CZ" baseline="0" dirty="0" smtClean="0"/>
              <a:t>Nejlepší je kombinace obojí. V programu je možné vytvořit opravdu krásné, moderní a trojrozměrné aplikace. Největší nevýhodou produktu je cena.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9466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9188" y="339502"/>
            <a:ext cx="4450844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9188" y="1563638"/>
            <a:ext cx="44508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67494"/>
            <a:ext cx="233975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267494"/>
            <a:ext cx="424847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91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5616" y="0"/>
            <a:ext cx="28083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95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275606"/>
            <a:ext cx="9144000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0" anchor="ctr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545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453549" y="501168"/>
            <a:ext cx="4176000" cy="4176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wrap="none" lIns="0" rIns="0" anchor="ctr" anchorCtr="0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Frame 5"/>
          <p:cNvSpPr/>
          <p:nvPr userDrawn="1"/>
        </p:nvSpPr>
        <p:spPr>
          <a:xfrm rot="2700000">
            <a:off x="1947315" y="994934"/>
            <a:ext cx="3188468" cy="3188468"/>
          </a:xfrm>
          <a:prstGeom prst="frame">
            <a:avLst>
              <a:gd name="adj1" fmla="val 1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 userDrawn="1"/>
        </p:nvSpPr>
        <p:spPr>
          <a:xfrm rot="10800000">
            <a:off x="906447" y="1455157"/>
            <a:ext cx="1432854" cy="2268009"/>
          </a:xfrm>
          <a:prstGeom prst="chevron">
            <a:avLst>
              <a:gd name="adj" fmla="val 808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1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35732" cy="3867894"/>
          </a:xfrm>
          <a:custGeom>
            <a:avLst/>
            <a:gdLst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4788024 w 4788024"/>
              <a:gd name="connsiteY2" fmla="*/ 3867894 h 3867894"/>
              <a:gd name="connsiteX3" fmla="*/ 0 w 4788024"/>
              <a:gd name="connsiteY3" fmla="*/ 3867894 h 3867894"/>
              <a:gd name="connsiteX4" fmla="*/ 0 w 4788024"/>
              <a:gd name="connsiteY4" fmla="*/ 0 h 3867894"/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0 w 4788024"/>
              <a:gd name="connsiteY2" fmla="*/ 3867894 h 3867894"/>
              <a:gd name="connsiteX3" fmla="*/ 0 w 4788024"/>
              <a:gd name="connsiteY3" fmla="*/ 0 h 3867894"/>
              <a:gd name="connsiteX0" fmla="*/ 0 w 4835732"/>
              <a:gd name="connsiteY0" fmla="*/ 0 h 3867894"/>
              <a:gd name="connsiteX1" fmla="*/ 4835732 w 4835732"/>
              <a:gd name="connsiteY1" fmla="*/ 0 h 3867894"/>
              <a:gd name="connsiteX2" fmla="*/ 0 w 4835732"/>
              <a:gd name="connsiteY2" fmla="*/ 3867894 h 3867894"/>
              <a:gd name="connsiteX3" fmla="*/ 0 w 4835732"/>
              <a:gd name="connsiteY3" fmla="*/ 0 h 38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732" h="3867894">
                <a:moveTo>
                  <a:pt x="0" y="0"/>
                </a:moveTo>
                <a:lnTo>
                  <a:pt x="4835732" y="0"/>
                </a:lnTo>
                <a:lnTo>
                  <a:pt x="0" y="3867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8065" y="1243801"/>
            <a:ext cx="4875935" cy="3899699"/>
          </a:xfrm>
          <a:custGeom>
            <a:avLst/>
            <a:gdLst>
              <a:gd name="connsiteX0" fmla="*/ 0 w 4860032"/>
              <a:gd name="connsiteY0" fmla="*/ 0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4" fmla="*/ 0 w 4860032"/>
              <a:gd name="connsiteY4" fmla="*/ 0 h 3867894"/>
              <a:gd name="connsiteX0" fmla="*/ 0 w 4860032"/>
              <a:gd name="connsiteY0" fmla="*/ 3867894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0032 w 4875935"/>
              <a:gd name="connsiteY2" fmla="*/ 3899699 h 3899699"/>
              <a:gd name="connsiteX3" fmla="*/ 0 w 4875935"/>
              <a:gd name="connsiteY3" fmla="*/ 3899699 h 3899699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6610 w 4875935"/>
              <a:gd name="connsiteY2" fmla="*/ 3899699 h 3899699"/>
              <a:gd name="connsiteX3" fmla="*/ 0 w 4875935"/>
              <a:gd name="connsiteY3" fmla="*/ 3899699 h 389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935" h="3899699">
                <a:moveTo>
                  <a:pt x="0" y="3899699"/>
                </a:moveTo>
                <a:lnTo>
                  <a:pt x="4875935" y="0"/>
                </a:lnTo>
                <a:cubicBezTo>
                  <a:pt x="4872827" y="1299900"/>
                  <a:pt x="4869718" y="2599799"/>
                  <a:pt x="4866610" y="3899699"/>
                </a:cubicBezTo>
                <a:lnTo>
                  <a:pt x="0" y="38996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720000" anchor="b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5251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95997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58920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87" y="1489421"/>
            <a:ext cx="3035425" cy="30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61556" y="1603730"/>
            <a:ext cx="2793972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78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02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894"/>
            <a:ext cx="3816424" cy="194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62033" y="3061529"/>
            <a:ext cx="1783531" cy="1308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902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661" y="499869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97690" y="302014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4210" y="1354898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81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39952" y="2571750"/>
            <a:ext cx="500404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39952" y="3147814"/>
            <a:ext cx="500404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12446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70052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728693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627784" y="2115319"/>
            <a:ext cx="388843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627784" y="2700526"/>
            <a:ext cx="388813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8100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4722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3515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96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398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400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61" r:id="rId4"/>
    <p:sldLayoutId id="2147483660" r:id="rId5"/>
    <p:sldLayoutId id="2147483655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5" r:id="rId12"/>
    <p:sldLayoutId id="2147483669" r:id="rId13"/>
    <p:sldLayoutId id="2147483670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gethopscotch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softronix.com/logo.html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turtleacademy.com/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sgpsys.com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comments" Target="../comments/commen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sgpsys.com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nap.berkeley.edu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jeroo.org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gemtree.cz/" TargetMode="Externa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karel.oldium.net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odugamelab.com/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ple.com/swift/playgrounds/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robocode.sourceforge.net/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twinery.org/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de.org/minecraft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alice.org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ducation.lego.com/en-us/elementary/shop/wedo-2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makewonder.com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theses.cz/id/9bztpi/STAG87781.pdf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docplayer.cz/41023168-2-programovaci-jazyk-logo.html" TargetMode="External"/><Relationship Id="rId5" Type="http://schemas.openxmlformats.org/officeDocument/2006/relationships/hyperlink" Target="https://theses.cz/id/3wi4bb/bakalarska_prace_studeny.pdf" TargetMode="External"/><Relationship Id="rId4" Type="http://schemas.openxmlformats.org/officeDocument/2006/relationships/hyperlink" Target="http://www.zsklenci.cz/files/pjkarel.pdf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orldcomp-proceedings.com/proc/p2013/FEC4044.pdf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comments" Target="../comments/comment1.xml"/><Relationship Id="rId4" Type="http://schemas.openxmlformats.org/officeDocument/2006/relationships/hyperlink" Target="https://scratch.mit.edu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scratchjr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developers.google.com/blockly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188" y="339502"/>
            <a:ext cx="8195260" cy="1152128"/>
          </a:xfrm>
        </p:spPr>
        <p:txBody>
          <a:bodyPr/>
          <a:lstStyle/>
          <a:p>
            <a:r>
              <a:rPr lang="cs-CZ" altLang="ko-KR" dirty="0" smtClean="0">
                <a:ea typeface="맑은 고딕" pitchFamily="50" charset="-127"/>
              </a:rPr>
              <a:t>Úvod do programování na ZŠ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cs-CZ" altLang="ko-KR" b="1" dirty="0" smtClean="0"/>
              <a:t>Cíle </a:t>
            </a:r>
            <a:r>
              <a:rPr lang="cs-CZ" altLang="ko-KR" b="1" smtClean="0"/>
              <a:t>a východiska</a:t>
            </a:r>
            <a:endParaRPr lang="cs-CZ" altLang="ko-KR" b="1" dirty="0" smtClean="0"/>
          </a:p>
          <a:p>
            <a:pPr>
              <a:spcBef>
                <a:spcPts val="0"/>
              </a:spcBef>
              <a:defRPr/>
            </a:pPr>
            <a:r>
              <a:rPr lang="cs-CZ" altLang="ko-KR" b="1" dirty="0"/>
              <a:t>Přehled „KIDS PROGRAMMING LANGUAGES“</a:t>
            </a:r>
            <a:endParaRPr lang="en-US" altLang="ko-KR" dirty="0"/>
          </a:p>
          <a:p>
            <a:pPr>
              <a:spcBef>
                <a:spcPts val="0"/>
              </a:spcBef>
              <a:defRPr/>
            </a:pPr>
            <a:endParaRPr lang="en-US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56241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1600" dirty="0" err="1" smtClean="0">
                <a:solidFill>
                  <a:schemeClr val="bg1"/>
                </a:solidFill>
                <a:cs typeface="Arial" pitchFamily="34" charset="0"/>
              </a:rPr>
              <a:t>BaKu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14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Hopscotch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1676451"/>
            <a:chOff x="3670697" y="972765"/>
            <a:chExt cx="2255925" cy="1676451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Výuka programování v operačním systému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iOS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Uzpůsobeno pro tablet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Inspirováno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Scratch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tvorba jednoduchých her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Další programovací jazyky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076" name="Picture 4" descr="Výsledek obrázku pro hopscotch io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33603"/>
            <a:ext cx="3917643" cy="306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2113180" y="4763285"/>
            <a:ext cx="5327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4"/>
              </a:rPr>
              <a:t>https</a:t>
            </a:r>
            <a:r>
              <a:rPr lang="cs-CZ" dirty="0">
                <a:hlinkClick r:id="rId4"/>
              </a:rPr>
              <a:t>://www.gethopscotch.com/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1861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Logo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4169441"/>
            <a:chOff x="3670697" y="972765"/>
            <a:chExt cx="2255925" cy="4169441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*1967 BBT (Cambridge, Massachusetts), známo též pod názvem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„želví grafika“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Psaní příkazů, vhodné především pro základy algoritmizace a výuku grafiky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Mnoho implementací 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(např. u nás populární </a:t>
              </a: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Imagine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Logo)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Propracovaná metodika, </a:t>
              </a: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elmi populární, bohaté </a:t>
              </a: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ožnosti (dle verze)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Další programovací jazyky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4098" name="Picture 2" descr="Výsledek obrázku pro logo programming language turt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456" y="1710536"/>
            <a:ext cx="3577938" cy="272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901821" y="4515966"/>
            <a:ext cx="586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MSW Logo: </a:t>
            </a:r>
            <a:r>
              <a:rPr lang="cs-CZ" dirty="0" smtClean="0">
                <a:hlinkClick r:id="rId4"/>
              </a:rPr>
              <a:t>http</a:t>
            </a:r>
            <a:r>
              <a:rPr lang="cs-CZ" dirty="0">
                <a:hlinkClick r:id="rId4"/>
              </a:rPr>
              <a:t>://www.softronix.com/logo.html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701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Logo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1399452"/>
            <a:chOff x="3670697" y="972765"/>
            <a:chExt cx="2255925" cy="1399452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Základní syntaxe jazyka Logo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98600"/>
              </p:ext>
            </p:extLst>
          </p:nvPr>
        </p:nvGraphicFramePr>
        <p:xfrm>
          <a:off x="2051720" y="873016"/>
          <a:ext cx="5670252" cy="3238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4900"/>
                <a:gridCol w="1829048"/>
                <a:gridCol w="2736304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effectLst/>
                        </a:rPr>
                        <a:t>Příkaz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effectLst/>
                        </a:rPr>
                        <a:t>Použití (používání zkratek)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effectLst/>
                        </a:rPr>
                        <a:t>Popis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forward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fd 50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u="none" strike="noStrike" dirty="0">
                          <a:effectLst/>
                        </a:rPr>
                        <a:t>posun </a:t>
                      </a:r>
                      <a:r>
                        <a:rPr lang="pl-PL" sz="1100" u="none" strike="noStrike" dirty="0" smtClean="0">
                          <a:effectLst/>
                        </a:rPr>
                        <a:t>želvi dopředu </a:t>
                      </a:r>
                      <a:r>
                        <a:rPr lang="pl-PL" sz="1100" u="none" strike="noStrike" dirty="0">
                          <a:effectLst/>
                        </a:rPr>
                        <a:t>o 50 jednotek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back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bk 50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u="none" strike="noStrike" dirty="0">
                          <a:effectLst/>
                        </a:rPr>
                        <a:t>posun </a:t>
                      </a:r>
                      <a:r>
                        <a:rPr lang="pl-PL" sz="1100" u="none" strike="noStrike" dirty="0" smtClean="0">
                          <a:effectLst/>
                        </a:rPr>
                        <a:t>želvi dozadu </a:t>
                      </a:r>
                      <a:r>
                        <a:rPr lang="pl-PL" sz="1100" u="none" strike="noStrike" dirty="0">
                          <a:effectLst/>
                        </a:rPr>
                        <a:t>o 50 jednotek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left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lt 90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otočí želvu o 90° vlevo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rigth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rt 90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</a:rPr>
                        <a:t>otočí želvu o 90° vpravo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 err="1">
                          <a:effectLst/>
                        </a:rPr>
                        <a:t>clearscreen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cs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smaže obrazovku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setpencolor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 err="1">
                          <a:effectLst/>
                        </a:rPr>
                        <a:t>setpc</a:t>
                      </a:r>
                      <a:r>
                        <a:rPr lang="cs-CZ" sz="1100" u="none" strike="noStrike" dirty="0">
                          <a:effectLst/>
                        </a:rPr>
                        <a:t> 5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nastaví barvu pera na hodnotu 5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setpenwidth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setpw 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u="none" strike="noStrike">
                          <a:effectLst/>
                        </a:rPr>
                        <a:t>nastaví tloušťku pera na hodnotu 3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 err="1">
                          <a:effectLst/>
                        </a:rPr>
                        <a:t>pendown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 err="1">
                          <a:effectLst/>
                        </a:rPr>
                        <a:t>pd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kreslící pero dolu/želva bude při pohybu kreslit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 err="1">
                          <a:effectLst/>
                        </a:rPr>
                        <a:t>penup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pu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>
                          <a:effectLst/>
                        </a:rPr>
                        <a:t>pero nahoru/želva při pohybu nekreslí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hideturtle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hd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>
                          <a:effectLst/>
                        </a:rPr>
                        <a:t>želva není vidět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showturtle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st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želva se zviditelní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repeat n [     ]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repeat 5 [blok příkazů]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cyklus - opakování 5x blok příkazů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make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>
                          <a:effectLst/>
                        </a:rPr>
                        <a:t>make "a 2562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</a:rPr>
                        <a:t>vytvoří proměnnou "a" a uloží do ní hodnotu 2562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ounded Rectangle 51">
            <a:extLst>
              <a:ext uri="{FF2B5EF4-FFF2-40B4-BE49-F238E27FC236}">
                <a16:creationId xmlns="" xmlns:a16="http://schemas.microsoft.com/office/drawing/2014/main" id="{3C916ACC-C147-46A2-B870-1A55629C2C45}"/>
              </a:ext>
            </a:extLst>
          </p:cNvPr>
          <p:cNvSpPr/>
          <p:nvPr/>
        </p:nvSpPr>
        <p:spPr>
          <a:xfrm rot="16200000" flipH="1">
            <a:off x="1945136" y="4625004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2411760" y="4619301"/>
            <a:ext cx="62326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Vyjmenujte český ekvivalent k anglickým příkazům</a:t>
            </a: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1691680" y="4237460"/>
            <a:ext cx="7452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On line výukové lekce na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Turtle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Academy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: 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2"/>
              </a:rPr>
              <a:t>https</a:t>
            </a:r>
            <a:r>
              <a: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2"/>
              </a:rPr>
              <a:t>://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2"/>
              </a:rPr>
              <a:t>turtleacademy.com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93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SGP </a:t>
            </a: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Baltík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1953450"/>
            <a:chOff x="3670697" y="972765"/>
            <a:chExt cx="2255925" cy="195345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Český produkt, doporučený věk od 4 let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Další programovací jazyky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1203598"/>
            <a:ext cx="5082878" cy="357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836304" y="4780395"/>
            <a:ext cx="4429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výrobce: </a:t>
            </a:r>
            <a:r>
              <a:rPr lang="cs-CZ" dirty="0" smtClean="0">
                <a:hlinkClick r:id="rId4"/>
              </a:rPr>
              <a:t>https</a:t>
            </a:r>
            <a:r>
              <a:rPr lang="cs-CZ" dirty="0">
                <a:hlinkClick r:id="rId4"/>
              </a:rPr>
              <a:t>://www.sgpsys.com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783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SGP </a:t>
            </a: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Baltík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Ukázka kódu/výsledek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1707654"/>
            <a:ext cx="4781550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987574"/>
            <a:ext cx="37052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Přímá spojnice se šipkou 3"/>
          <p:cNvCxnSpPr/>
          <p:nvPr/>
        </p:nvCxnSpPr>
        <p:spPr>
          <a:xfrm flipH="1">
            <a:off x="5724128" y="1120924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ovéPole 5"/>
          <p:cNvSpPr txBox="1"/>
          <p:nvPr/>
        </p:nvSpPr>
        <p:spPr>
          <a:xfrm>
            <a:off x="6939283" y="936258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program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7461221" y="2076986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výsledek</a:t>
            </a:r>
            <a:endParaRPr lang="cs-CZ" dirty="0"/>
          </a:p>
        </p:txBody>
      </p:sp>
      <p:cxnSp>
        <p:nvCxnSpPr>
          <p:cNvPr id="14" name="Přímá spojnice se šipkou 13"/>
          <p:cNvCxnSpPr>
            <a:stCxn id="7" idx="2"/>
          </p:cNvCxnSpPr>
          <p:nvPr/>
        </p:nvCxnSpPr>
        <p:spPr>
          <a:xfrm flipH="1">
            <a:off x="6764762" y="2446318"/>
            <a:ext cx="1237633" cy="10708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95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SGP </a:t>
            </a: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Baltie</a:t>
            </a: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C#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3"/>
                </a:solidFill>
                <a:cs typeface="Arial" pitchFamily="34" charset="0"/>
              </a:rPr>
              <a:t>Da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lší</a:t>
            </a:r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 programovací jazyky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57602" y="821140"/>
            <a:ext cx="665237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Český produkt, doporučeno od 14 let, 3D animace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Možnost náhledu a úpravy kódu v jazyce C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#</a:t>
            </a: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7170" name="Picture 2" descr="http://www.stahuj.centrum.cz/direct/iR/baltie-4-c/_detail--300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63638"/>
            <a:ext cx="3816424" cy="302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délník 11"/>
          <p:cNvSpPr/>
          <p:nvPr/>
        </p:nvSpPr>
        <p:spPr>
          <a:xfrm>
            <a:off x="1937394" y="4659982"/>
            <a:ext cx="4429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výrobce: </a:t>
            </a:r>
            <a:r>
              <a:rPr lang="cs-CZ" dirty="0" smtClean="0">
                <a:hlinkClick r:id="rId4"/>
              </a:rPr>
              <a:t>https</a:t>
            </a:r>
            <a:r>
              <a:rPr lang="cs-CZ" dirty="0">
                <a:hlinkClick r:id="rId4"/>
              </a:rPr>
              <a:t>://www.sgpsys.com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569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Snap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59934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Jako 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Scratch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16907" y="524143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68907" y="524144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57602" y="645851"/>
            <a:ext cx="6652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Navazuje na „projekt“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Scratch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určen i pro pokročilejší programování (např. umožňuje vytváření vlastních funkcí)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098" name="Picture 2" descr="Výsledek obrázku pro snap langu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504" y="1272334"/>
            <a:ext cx="6710944" cy="345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902226" y="4774168"/>
            <a:ext cx="4771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4"/>
              </a:rPr>
              <a:t>https</a:t>
            </a:r>
            <a:r>
              <a:rPr lang="cs-CZ" dirty="0">
                <a:hlinkClick r:id="rId4"/>
              </a:rPr>
              <a:t>://snap.berkeley.edu/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7506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Jeroo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Nauč se psát stylem OOP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57602" y="821140"/>
            <a:ext cx="6652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Nástroj pro výuku objektově orientovaného programování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Možnost psát </a:t>
            </a:r>
            <a:r>
              <a: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</a:t>
            </a: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Java/C++/C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# </a:t>
            </a: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nebo</a:t>
            </a:r>
            <a:endParaRPr lang="en-US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VB.NET</a:t>
            </a:r>
            <a:r>
              <a:rPr lang="ru-RU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či</a:t>
            </a:r>
          </a:p>
          <a:p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Python</a:t>
            </a:r>
          </a:p>
          <a:p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5122" name="Picture 2" descr="Související obráze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1203598"/>
            <a:ext cx="4968553" cy="358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937394" y="4772615"/>
            <a:ext cx="3672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4"/>
              </a:rPr>
              <a:t>www.jeroo.org</a:t>
            </a:r>
            <a:r>
              <a:rPr lang="cs-CZ" dirty="0">
                <a:hlinkClick r:id="rId4"/>
              </a:rPr>
              <a:t>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972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Petr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3"/>
                </a:solidFill>
                <a:cs typeface="Arial" pitchFamily="34" charset="0"/>
              </a:rPr>
              <a:t>Da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lší</a:t>
            </a:r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 programovací jazyky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57602" y="821140"/>
            <a:ext cx="665237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Výborný starší český produkt, bohužel už se nevyvíjí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Funguje i v nejnovějších Windows </a:t>
            </a: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5" y="1458104"/>
            <a:ext cx="5730950" cy="3388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515" y="2527816"/>
            <a:ext cx="2950741" cy="2347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871597" y="4787815"/>
            <a:ext cx="4480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5"/>
              </a:rPr>
              <a:t>http</a:t>
            </a:r>
            <a:r>
              <a:rPr lang="cs-CZ" dirty="0">
                <a:hlinkClick r:id="rId5"/>
              </a:rPr>
              <a:t>://www.gemtree.cz/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7653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Karel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3"/>
                </a:solidFill>
                <a:cs typeface="Arial" pitchFamily="34" charset="0"/>
              </a:rPr>
              <a:t>Da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lší</a:t>
            </a:r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 programovací jazyky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57602" y="821140"/>
            <a:ext cx="665237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Vyvinut na přelomu 70. a 80. let 20. století, E.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Pattis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Stanford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Programujeme robota (slovo robot zavedl Karel Čapek)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 nás byl jazyk velmi populární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Rozsáhlá metodika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Množství implementací </a:t>
            </a:r>
          </a:p>
          <a:p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(2D, 3D, objektově orient., …)</a:t>
            </a: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2290" name="Picture 2" descr="Výsledek obrázku pro jazyk Kar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1491630"/>
            <a:ext cx="369836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875045" y="4774168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Online verze: </a:t>
            </a:r>
            <a:r>
              <a:rPr lang="cs-CZ" dirty="0" smtClean="0">
                <a:hlinkClick r:id="rId4"/>
              </a:rPr>
              <a:t>http</a:t>
            </a:r>
            <a:r>
              <a:rPr lang="cs-CZ" dirty="0">
                <a:hlinkClick r:id="rId4"/>
              </a:rPr>
              <a:t>://karel.oldium.net/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781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Programovací jazyky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6016100"/>
            <a:chOff x="3670697" y="972765"/>
            <a:chExt cx="2255925" cy="601610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5447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Cílem je rozvoj </a:t>
              </a:r>
              <a:r>
                <a:rPr lang="cs-CZ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algoritmického a logického myšlení.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Primárním cílem není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naučení syntaxe konkrétního jazyka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Musí převládat praktická část nad teoretickou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Vytvořená práce musí přinášet rychle výsledky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Programování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hrou, tvorba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zábavných aplikací,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her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Motivovat tvorbou zajímavých úloh, úlohy pochopitelné,  pocházející z reálného světa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	</a:t>
              </a:r>
            </a:p>
            <a:p>
              <a:endParaRPr lang="cs-CZ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Zásady programování na ZŠ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139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Výsledek obrázku pro karel 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149" y="2219133"/>
            <a:ext cx="3874189" cy="2889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Karel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3"/>
                </a:solidFill>
                <a:cs typeface="Arial" pitchFamily="34" charset="0"/>
              </a:rPr>
              <a:t>Da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lší</a:t>
            </a:r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 programovací jazyky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57602" y="821140"/>
            <a:ext cx="665237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Přehled povelů, kterým obvykle robot Karel rozumí:</a:t>
            </a: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65545"/>
              </p:ext>
            </p:extLst>
          </p:nvPr>
        </p:nvGraphicFramePr>
        <p:xfrm>
          <a:off x="2051720" y="1347614"/>
          <a:ext cx="3975100" cy="152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5545"/>
                <a:gridCol w="2309555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effectLst/>
                        </a:rPr>
                        <a:t>Příkaz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effectLst/>
                        </a:rPr>
                        <a:t>Význam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 err="1">
                          <a:effectLst/>
                        </a:rPr>
                        <a:t>move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>
                          <a:effectLst/>
                        </a:rPr>
                        <a:t>krok vpřed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 err="1">
                          <a:effectLst/>
                        </a:rPr>
                        <a:t>turnLeft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>
                          <a:effectLst/>
                        </a:rPr>
                        <a:t>vlevo-</a:t>
                      </a:r>
                      <a:r>
                        <a:rPr lang="cs-CZ" sz="1100" u="none" strike="noStrike" dirty="0" err="1">
                          <a:effectLst/>
                        </a:rPr>
                        <a:t>vbok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puBeeper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>
                          <a:effectLst/>
                        </a:rPr>
                        <a:t>polož "značku"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pickBeeper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>
                          <a:effectLst/>
                        </a:rPr>
                        <a:t>zvedni "značku"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iterate x times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>
                          <a:effectLst/>
                        </a:rPr>
                        <a:t>příkaz opakování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define newCommand As Begin ……… End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>
                          <a:effectLst/>
                        </a:rPr>
                        <a:t>definice nového příkazu/procedury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Výsledek obrázku pro Karel 3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31790"/>
            <a:ext cx="2877993" cy="209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2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Kodu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3"/>
                </a:solidFill>
                <a:cs typeface="Arial" pitchFamily="34" charset="0"/>
              </a:rPr>
              <a:t>Da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lší</a:t>
            </a:r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 programovací jazyky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57602" y="821140"/>
            <a:ext cx="665237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Celým názvem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Kodu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Game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Lab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produkt Microsoftu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Vyvinut speciálně pro tvorbu her, 3D prostředí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Jednoduché vizuální rozhraní zvládnutelné dětmi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Možnost programovat pomocí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Xboxu</a:t>
            </a: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Populární v USA, množství soutěží</a:t>
            </a: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2052" name="Picture 4" descr="Výsledek obrázku pro programming kod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335240"/>
            <a:ext cx="4399698" cy="239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2102835" y="4731990"/>
            <a:ext cx="5339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3"/>
              </a:rPr>
              <a:t>https</a:t>
            </a:r>
            <a:r>
              <a:rPr lang="cs-CZ" dirty="0">
                <a:hlinkClick r:id="rId3"/>
              </a:rPr>
              <a:t>://www.kodugamelab.com/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7146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Swift</a:t>
            </a: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Playgrounds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3"/>
                </a:solidFill>
                <a:cs typeface="Arial" pitchFamily="34" charset="0"/>
              </a:rPr>
              <a:t>Da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lší</a:t>
            </a:r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 programovací jazyky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57602" y="821140"/>
            <a:ext cx="6652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Výuka programování na Apple, věk od 10 let</a:t>
            </a:r>
          </a:p>
          <a:p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6146" name="Picture 2" descr="Výsledek obrázku pro swift play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605" y="1347614"/>
            <a:ext cx="4513659" cy="339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921775" y="4739557"/>
            <a:ext cx="6365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3"/>
              </a:rPr>
              <a:t>https</a:t>
            </a:r>
            <a:r>
              <a:rPr lang="cs-CZ" dirty="0">
                <a:hlinkClick r:id="rId3"/>
              </a:rPr>
              <a:t>://www.apple.com/swift/playgrounds/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864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Robocode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73422" y="339501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Naprogramuj svého robota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85391" y="858366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37391" y="858367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48675" y="930367"/>
            <a:ext cx="62993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Naprogramuj svého robota co nejlépe, aby zvítězil v ringu mezi dalšími roboty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Programuje se </a:t>
            </a:r>
          </a:p>
          <a:p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jazykem Java</a:t>
            </a:r>
          </a:p>
          <a:p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3074" name="Picture 2" descr="Výsledek obrázku pro roboco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774" y="1347614"/>
            <a:ext cx="466471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985391" y="4752021"/>
            <a:ext cx="54168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3"/>
              </a:rPr>
              <a:t>http</a:t>
            </a:r>
            <a:r>
              <a:rPr lang="cs-CZ" dirty="0">
                <a:hlinkClick r:id="rId3"/>
              </a:rPr>
              <a:t>://robocode.sourceforge.net/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7828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Twine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73422" y="339501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Chcete něco velmi netradičního?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85391" y="858366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37391" y="858367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48675" y="930367"/>
            <a:ext cx="6299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Netradiční forma výuky programování bez znalosti jazyka, formou příběhů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7170" name="Picture 2" descr="Výsledek obrázku pro twine programm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1563638"/>
            <a:ext cx="5547517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985391" y="4781948"/>
            <a:ext cx="3899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3"/>
              </a:rPr>
              <a:t>http</a:t>
            </a:r>
            <a:r>
              <a:rPr lang="cs-CZ" dirty="0">
                <a:hlinkClick r:id="rId3"/>
              </a:rPr>
              <a:t>://twinery.org/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2886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Minecraft</a:t>
            </a: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+ Code.org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3"/>
                </a:solidFill>
                <a:cs typeface="Arial" pitchFamily="34" charset="0"/>
              </a:rPr>
              <a:t>Da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lší</a:t>
            </a:r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 programovací jazyky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57602" y="821140"/>
            <a:ext cx="6652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Výuka programování v prostředí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Minecraft</a:t>
            </a: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12 lekcí, které seznámí s elementární tvorbou kódu  </a:t>
            </a: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8024"/>
            <a:ext cx="7416824" cy="237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691680" y="4371950"/>
            <a:ext cx="4365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Stránka výuky: </a:t>
            </a:r>
            <a:r>
              <a:rPr lang="cs-CZ" dirty="0" smtClean="0">
                <a:hlinkClick r:id="rId4"/>
              </a:rPr>
              <a:t>https</a:t>
            </a:r>
            <a:r>
              <a:rPr lang="cs-CZ" dirty="0">
                <a:hlinkClick r:id="rId4"/>
              </a:rPr>
              <a:t>://code.org/minecraft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8341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Alice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3"/>
                </a:solidFill>
                <a:cs typeface="Arial" pitchFamily="34" charset="0"/>
              </a:rPr>
              <a:t>Da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lší</a:t>
            </a:r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 programovací jazyky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57602" y="821140"/>
            <a:ext cx="665237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Interaktivní programování, od 10 let, podpora Linux, Mac,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Win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3D prostředí,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Drag</a:t>
            </a: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and Drop programování,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OOP+Java</a:t>
            </a: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9218" name="Picture 2" descr="Výsledek obrázku pro programming ali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861" y="1476366"/>
            <a:ext cx="619385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877302" y="4753956"/>
            <a:ext cx="4326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4"/>
              </a:rPr>
              <a:t>https</a:t>
            </a:r>
            <a:r>
              <a:rPr lang="cs-CZ" dirty="0">
                <a:hlinkClick r:id="rId4"/>
              </a:rPr>
              <a:t>://www.alice.org/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978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Souhrn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Souhrn možností vybraných jazyků 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0" y="1347614"/>
            <a:ext cx="740092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57602" y="821140"/>
            <a:ext cx="6652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Převzato z 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[1].</a:t>
            </a: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10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188" y="339502"/>
            <a:ext cx="8195260" cy="1152128"/>
          </a:xfrm>
        </p:spPr>
        <p:txBody>
          <a:bodyPr/>
          <a:lstStyle/>
          <a:p>
            <a:r>
              <a:rPr lang="cs-CZ" altLang="ko-KR" dirty="0" smtClean="0">
                <a:ea typeface="맑은 고딕" pitchFamily="50" charset="-127"/>
              </a:rPr>
              <a:t>Programujeme  zařízení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cs-CZ" altLang="ko-KR" b="1" dirty="0" smtClean="0"/>
              <a:t>Vyzkoušejte si programovat reálný stroj (</a:t>
            </a:r>
            <a:r>
              <a:rPr lang="cs-CZ" altLang="ko-KR" b="1" dirty="0" err="1" smtClean="0"/>
              <a:t>Arduino</a:t>
            </a:r>
            <a:r>
              <a:rPr lang="cs-CZ" altLang="ko-KR" b="1" dirty="0" smtClean="0"/>
              <a:t>, Lego, …)</a:t>
            </a:r>
          </a:p>
          <a:p>
            <a:pPr>
              <a:spcBef>
                <a:spcPts val="0"/>
              </a:spcBef>
              <a:defRPr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150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Lego </a:t>
            </a: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WeDo</a:t>
            </a: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2.0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1953450"/>
            <a:chOff x="3670697" y="972765"/>
            <a:chExt cx="2255925" cy="195345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Scratch+Google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Interface k programování Lego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Další programovací jazyky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050" name="Picture 2" descr="Výsledek obrázku pro LEGO WeDo 2.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13637"/>
            <a:ext cx="7298052" cy="323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716628" y="4758102"/>
            <a:ext cx="74168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dirty="0" smtClean="0"/>
              <a:t>Stránky výrobce: </a:t>
            </a:r>
            <a:r>
              <a:rPr lang="cs-CZ" sz="1600" dirty="0" smtClean="0">
                <a:hlinkClick r:id="rId4"/>
              </a:rPr>
              <a:t>https</a:t>
            </a:r>
            <a:r>
              <a:rPr lang="cs-CZ" sz="1600" dirty="0">
                <a:hlinkClick r:id="rId4"/>
              </a:rPr>
              <a:t>://education.lego.com/en-us/elementary/shop/wedo-2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322153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Programovací jazyky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6166431"/>
            <a:chOff x="3670697" y="972765"/>
            <a:chExt cx="2255925" cy="7934454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7365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Práce musí přinášet rychle výsledky (bez hlubších znalostí udělat rychle funkční aplikaci)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Jednoduchá syntaxe, vizuální způsob programování</a:t>
              </a: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Podpora multimédií – grafika, zvuk apod. 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(žáci se nespokojí jen s textovým výstupem)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Možnost interaktivní aplikace a hry – něco to dělá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Možnost sdílet své výtvory s ostatními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Prostředí má dobrou nápovědu, názorné příklady, podporu, češtinu, je zdarma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	</a:t>
              </a:r>
            </a:p>
            <a:p>
              <a:endParaRPr lang="cs-CZ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Co by měl splňovat první programovací jazyk?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737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ArduBlock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252685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Další programovací jazyky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690" y="1304293"/>
            <a:ext cx="5370910" cy="376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8"/>
          <p:cNvSpPr txBox="1"/>
          <p:nvPr/>
        </p:nvSpPr>
        <p:spPr>
          <a:xfrm>
            <a:off x="1835696" y="904059"/>
            <a:ext cx="6652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Grafický nástroj pro vývoj na platformě </a:t>
            </a:r>
            <a:r>
              <a:rPr lang="cs-CZ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Arduino</a:t>
            </a: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cs-CZ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" name="AutoShape 4" descr="Výsledek obrázku pro arduino"/>
          <p:cNvSpPr>
            <a:spLocks noChangeAspect="1" noChangeArrowheads="1"/>
          </p:cNvSpPr>
          <p:nvPr/>
        </p:nvSpPr>
        <p:spPr bwMode="auto">
          <a:xfrm>
            <a:off x="155575" y="-1684338"/>
            <a:ext cx="4962525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" name="AutoShape 6" descr="Výsledek obrázku pro arduino"/>
          <p:cNvSpPr>
            <a:spLocks noChangeAspect="1" noChangeArrowheads="1"/>
          </p:cNvSpPr>
          <p:nvPr/>
        </p:nvSpPr>
        <p:spPr bwMode="auto">
          <a:xfrm>
            <a:off x="307975" y="-1531938"/>
            <a:ext cx="4962525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300" y="1502533"/>
            <a:ext cx="1525884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9" descr="Výsledek obrázku pro arduin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" name="AutoShape 11" descr="Výsledek obrázku pro arduin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600" y="3003798"/>
            <a:ext cx="1791642" cy="1791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23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Blockly</a:t>
            </a: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for</a:t>
            </a: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robots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47460" y="339502"/>
            <a:ext cx="6662518" cy="1815009"/>
            <a:chOff x="3670697" y="972765"/>
            <a:chExt cx="2255925" cy="195345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Programování robotů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Další programovací jazyky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052" name="Picture 4" descr="Výsledek obrázku pro blockly for robo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602" y="1347614"/>
            <a:ext cx="619384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2051720" y="4628624"/>
            <a:ext cx="5083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výrobce: </a:t>
            </a:r>
            <a:r>
              <a:rPr lang="cs-CZ" dirty="0" smtClean="0">
                <a:hlinkClick r:id="rId4"/>
              </a:rPr>
              <a:t>https</a:t>
            </a:r>
            <a:r>
              <a:rPr lang="cs-CZ" dirty="0">
                <a:hlinkClick r:id="rId4"/>
              </a:rPr>
              <a:t>://www.makewonder.com/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557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47460" y="339502"/>
            <a:ext cx="6662518" cy="1728498"/>
            <a:chOff x="3670697" y="972765"/>
            <a:chExt cx="2255925" cy="1860341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1"/>
              <a:ext cx="2252491" cy="1291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Diplomová práce - Dětské programovací jazyky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Programovací jazyk Karel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Výuka programování v prostředí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Scratch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 a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Snap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Programovací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jazyk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 Logo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9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Literatura doporučená ke studiu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69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47460" y="339502"/>
            <a:ext cx="6662518" cy="2467161"/>
            <a:chOff x="3670697" y="972765"/>
            <a:chExt cx="2255925" cy="2655347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1"/>
              <a:ext cx="2252491" cy="2086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>
                  <a:cs typeface="Arial" pitchFamily="34" charset="0"/>
                </a:rPr>
                <a:t>[1] </a:t>
              </a:r>
              <a:r>
                <a:rPr lang="en-US" dirty="0"/>
                <a:t>Turtles , Robots , Sheep , Cats , Languages what is next to teach programming ? A future developer ’ s crisis ?</a:t>
              </a:r>
            </a:p>
            <a:p>
              <a:r>
                <a:rPr lang="cs-CZ" altLang="ko-KR" dirty="0" smtClean="0">
                  <a:cs typeface="Arial" pitchFamily="34" charset="0"/>
                </a:rPr>
                <a:t>[</a:t>
              </a:r>
              <a:r>
                <a:rPr lang="cs-CZ" altLang="ko-KR" dirty="0">
                  <a:cs typeface="Arial" pitchFamily="34" charset="0"/>
                </a:rPr>
                <a:t>online]. [cit. </a:t>
              </a:r>
              <a:r>
                <a:rPr lang="cs-CZ" altLang="ko-KR" dirty="0" smtClean="0">
                  <a:cs typeface="Arial" pitchFamily="34" charset="0"/>
                </a:rPr>
                <a:t>2018-07-27]. </a:t>
              </a:r>
              <a:r>
                <a:rPr lang="cs-CZ" altLang="ko-KR" dirty="0">
                  <a:cs typeface="Arial" pitchFamily="34" charset="0"/>
                </a:rPr>
                <a:t>Dostupné z: </a:t>
              </a:r>
              <a:r>
                <a:rPr lang="cs-CZ" altLang="ko-KR" dirty="0">
                  <a:cs typeface="Arial" pitchFamily="34" charset="0"/>
                  <a:hlinkClick r:id="rId2"/>
                </a:rPr>
                <a:t>http://worldcomp-proceedings.com/proc/p2013/FEC4044.pdf</a:t>
              </a:r>
              <a:endParaRPr lang="cs-CZ" altLang="ko-KR" dirty="0">
                <a:cs typeface="Arial" pitchFamily="34" charset="0"/>
              </a:endParaRPr>
            </a:p>
            <a:p>
              <a:endParaRPr lang="cs-CZ" altLang="ko-KR" dirty="0"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9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Zdroje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288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Programovací jazyky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185103"/>
            <a:chOff x="3670697" y="972765"/>
            <a:chExt cx="2255925" cy="5185103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4616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Vizuální programování </a:t>
              </a:r>
              <a:r>
                <a:rPr lang="cs-CZ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nejvhodnější pro 1.stupeň ZŠ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Scratch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Baltík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Block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…)</a:t>
              </a: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			</a:t>
              </a:r>
            </a:p>
            <a:p>
              <a:pPr lvl="6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6"/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Drag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and Drop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Scratch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6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Klasické programovací jazyky a jejich klony – preferovat na </a:t>
              </a:r>
              <a:r>
                <a:rPr lang="cs-CZ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3.stupni</a:t>
              </a:r>
              <a:r>
                <a:rPr lang="cs-CZ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(Java, C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#,</a:t>
              </a:r>
              <a:r>
                <a:rPr lang="cs-CZ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Python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PHP, </a:t>
              </a:r>
              <a:r>
                <a:rPr lang="cs-CZ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JavaScript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…</a:t>
              </a:r>
              <a:r>
                <a:rPr lang="cs-CZ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r>
                <a:rPr lang="cs-CZ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endParaRPr lang="cs-CZ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Kombinace předchozích </a:t>
              </a:r>
              <a:r>
                <a:rPr lang="cs-CZ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  </a:t>
              </a:r>
              <a:r>
                <a:rPr lang="cs-CZ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BlueJ</a:t>
              </a:r>
              <a:r>
                <a:rPr lang="cs-CZ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SGP </a:t>
              </a:r>
              <a:r>
                <a:rPr lang="cs-CZ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Baltie</a:t>
              </a:r>
              <a:r>
                <a:rPr lang="cs-CZ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C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#</a:t>
              </a:r>
              <a:endParaRPr lang="cs-CZ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Dělení jazyků dle způsobu programování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4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690531"/>
            <a:ext cx="42672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5" name="Volný tvar 1044"/>
          <p:cNvSpPr/>
          <p:nvPr/>
        </p:nvSpPr>
        <p:spPr>
          <a:xfrm>
            <a:off x="4788024" y="2394019"/>
            <a:ext cx="1586204" cy="533280"/>
          </a:xfrm>
          <a:custGeom>
            <a:avLst/>
            <a:gdLst>
              <a:gd name="connsiteX0" fmla="*/ 0 w 1586204"/>
              <a:gd name="connsiteY0" fmla="*/ 0 h 533280"/>
              <a:gd name="connsiteX1" fmla="*/ 699796 w 1586204"/>
              <a:gd name="connsiteY1" fmla="*/ 531845 h 533280"/>
              <a:gd name="connsiteX2" fmla="*/ 1586204 w 1586204"/>
              <a:gd name="connsiteY2" fmla="*/ 158621 h 533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6204" h="533280">
                <a:moveTo>
                  <a:pt x="0" y="0"/>
                </a:moveTo>
                <a:cubicBezTo>
                  <a:pt x="217714" y="252704"/>
                  <a:pt x="435429" y="505408"/>
                  <a:pt x="699796" y="531845"/>
                </a:cubicBezTo>
                <a:cubicBezTo>
                  <a:pt x="964163" y="558282"/>
                  <a:pt x="1424473" y="211495"/>
                  <a:pt x="1586204" y="158621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668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188" y="339502"/>
            <a:ext cx="8195260" cy="1152128"/>
          </a:xfrm>
        </p:spPr>
        <p:txBody>
          <a:bodyPr/>
          <a:lstStyle/>
          <a:p>
            <a:r>
              <a:rPr lang="cs-CZ" altLang="ko-KR" dirty="0" smtClean="0">
                <a:ea typeface="맑은 고딕" pitchFamily="50" charset="-127"/>
              </a:rPr>
              <a:t>Přehled nejrozšířenějších jazyků</a:t>
            </a:r>
            <a:endParaRPr lang="en-US" altLang="ko-KR" dirty="0"/>
          </a:p>
        </p:txBody>
      </p:sp>
      <p:pic>
        <p:nvPicPr>
          <p:cNvPr id="2050" name="Picture 2" descr="Výsledek obrázku pro languages scratc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647205"/>
            <a:ext cx="1632182" cy="122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ýsledek obrázku pro languages turtle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712" y="1602334"/>
            <a:ext cx="1943913" cy="162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Výsledek obrázku pro languages ali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602334"/>
            <a:ext cx="2759546" cy="174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Výsledek obrázku pro languages Balti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351015"/>
            <a:ext cx="1584176" cy="156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Výsledek obrázku pro languages roboco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069" y="3676654"/>
            <a:ext cx="3039846" cy="113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Výsledek obrázku pro languages Kodu la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55" y="1563638"/>
            <a:ext cx="1933575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Programovací jazyky</a:t>
            </a:r>
            <a:endParaRPr lang="ko-KR" altLang="en-US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743" y="123478"/>
            <a:ext cx="665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Scratch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41045" y="549143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93045" y="549144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6" name="Picture 2" descr="Výsledek obrázku pro scrat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443" y="771550"/>
            <a:ext cx="6468493" cy="388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867743" y="4691427"/>
            <a:ext cx="4467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4"/>
              </a:rPr>
              <a:t>https</a:t>
            </a:r>
            <a:r>
              <a:rPr lang="cs-CZ" dirty="0">
                <a:hlinkClick r:id="rId4"/>
              </a:rPr>
              <a:t>://scratch.mit.edu/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9160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185103"/>
            <a:chOff x="3670697" y="972765"/>
            <a:chExt cx="2255925" cy="5185103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4616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* 2007 MIT (Massachusettský technologický institut)</a:t>
              </a:r>
              <a:endParaRPr lang="cs-CZ" dirty="0" smtClean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Podpora platforem Windows, Linux,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MacOS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On-line/off-line prostředí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Plně zdarma, doporučený věk od 8 do 16 let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České prostředí včetně „příkazů“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Tvorba kódu prostřednictvím skládání bloků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Interaktivní, multimediální prostředí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Nelze vytvořit samostatnou aplikaci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Vznik, základní informace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452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Jr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1953450"/>
            <a:chOff x="3670697" y="972765"/>
            <a:chExt cx="2255925" cy="195345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Přizpůsobeno pro tablet/mobil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věkovou hranici 5 až 7 let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Další programovací jazyky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050" name="Picture 2" descr="Výsledek obrázku pro ScratchJ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38131"/>
            <a:ext cx="4418376" cy="331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2123728" y="4667248"/>
            <a:ext cx="4711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4"/>
              </a:rPr>
              <a:t>https</a:t>
            </a:r>
            <a:r>
              <a:rPr lang="cs-CZ" dirty="0">
                <a:hlinkClick r:id="rId4"/>
              </a:rPr>
              <a:t>://www.scratchjr.org/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382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Blockly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2230448"/>
            <a:chOff x="3670697" y="972765"/>
            <a:chExt cx="2255925" cy="2230448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Webová aplikace, za projektem stojí Google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Doporučený věk od 10 let, paralelně  ukazuje kód v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JavaScriptu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případně v jiném jazyce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Další programovací jazyky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1728758"/>
            <a:ext cx="5368552" cy="300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857602" y="4736271"/>
            <a:ext cx="6058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Stránky programu: </a:t>
            </a:r>
            <a:r>
              <a:rPr lang="cs-CZ" dirty="0" smtClean="0">
                <a:hlinkClick r:id="rId4"/>
              </a:rPr>
              <a:t>https</a:t>
            </a:r>
            <a:r>
              <a:rPr lang="cs-CZ" dirty="0">
                <a:hlinkClick r:id="rId4"/>
              </a:rPr>
              <a:t>://developers.google.com/blockly/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714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6B7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8687C9484C90409087ED73891B2516" ma:contentTypeVersion="5" ma:contentTypeDescription="Vytvoří nový dokument" ma:contentTypeScope="" ma:versionID="1813bc897ae034a85cf19053ace78ec4">
  <xsd:schema xmlns:xsd="http://www.w3.org/2001/XMLSchema" xmlns:xs="http://www.w3.org/2001/XMLSchema" xmlns:p="http://schemas.microsoft.com/office/2006/metadata/properties" xmlns:ns2="ef98f650-83bb-45d6-8d6b-04d47827feec" targetNamespace="http://schemas.microsoft.com/office/2006/metadata/properties" ma:root="true" ma:fieldsID="40480b0384fe93c0831f53a1c3357d14" ns2:_="">
    <xsd:import namespace="ef98f650-83bb-45d6-8d6b-04d47827fe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98f650-83bb-45d6-8d6b-04d47827f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A844E03-1A13-474B-9124-10C43BCC43C6}"/>
</file>

<file path=customXml/itemProps2.xml><?xml version="1.0" encoding="utf-8"?>
<ds:datastoreItem xmlns:ds="http://schemas.openxmlformats.org/officeDocument/2006/customXml" ds:itemID="{B2D6F24F-CC3B-422D-BDA6-2EFD4735AF03}"/>
</file>

<file path=customXml/itemProps3.xml><?xml version="1.0" encoding="utf-8"?>
<ds:datastoreItem xmlns:ds="http://schemas.openxmlformats.org/officeDocument/2006/customXml" ds:itemID="{BB916E32-F04B-4BBB-9F02-FF0352DB9E7E}"/>
</file>

<file path=docProps/app.xml><?xml version="1.0" encoding="utf-8"?>
<Properties xmlns="http://schemas.openxmlformats.org/officeDocument/2006/extended-properties" xmlns:vt="http://schemas.openxmlformats.org/officeDocument/2006/docPropsVTypes">
  <TotalTime>4704</TotalTime>
  <Words>1887</Words>
  <Application>Microsoft Office PowerPoint</Application>
  <PresentationFormat>Předvádění na obrazovce (16:9)</PresentationFormat>
  <Paragraphs>364</Paragraphs>
  <Slides>33</Slides>
  <Notes>19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33</vt:i4>
      </vt:variant>
    </vt:vector>
  </HeadingPairs>
  <TitlesOfParts>
    <vt:vector size="36" baseType="lpstr">
      <vt:lpstr>Cover and End Slide Master</vt:lpstr>
      <vt:lpstr>Contents Slide Master</vt:lpstr>
      <vt:lpstr>Section Break Slide Master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Kamil</cp:lastModifiedBy>
  <cp:revision>208</cp:revision>
  <dcterms:created xsi:type="dcterms:W3CDTF">2016-12-05T23:26:54Z</dcterms:created>
  <dcterms:modified xsi:type="dcterms:W3CDTF">2018-08-24T08:14:23Z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0x010100DA8687C9484C90409087ED73891B2516</vt:lpwstr>
  </property>
</Properties>
</file>