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3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1.xml" ContentType="application/vnd.openxmlformats-officedocument.presentationml.slide+xml"/>
  <Override PartName="/ppt/slides/slide32.xml" ContentType="application/vnd.openxmlformats-officedocument.presentationml.slide+xml"/>
  <Override PartName="/ppt/slides/slide30.xml" ContentType="application/vnd.openxmlformats-officedocument.presentationml.slide+xml"/>
  <Override PartName="/ppt/slides/slide24.xml" ContentType="application/vnd.openxmlformats-officedocument.presentationml.slide+xml"/>
  <Override PartName="/ppt/slides/slide31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27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5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4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43"/>
  </p:notesMasterIdLst>
  <p:handoutMasterIdLst>
    <p:handoutMasterId r:id="rId44"/>
  </p:handoutMasterIdLst>
  <p:sldIdLst>
    <p:sldId id="256" r:id="rId4"/>
    <p:sldId id="302" r:id="rId5"/>
    <p:sldId id="299" r:id="rId6"/>
    <p:sldId id="301" r:id="rId7"/>
    <p:sldId id="304" r:id="rId8"/>
    <p:sldId id="303" r:id="rId9"/>
    <p:sldId id="305" r:id="rId10"/>
    <p:sldId id="306" r:id="rId11"/>
    <p:sldId id="307" r:id="rId12"/>
    <p:sldId id="308" r:id="rId13"/>
    <p:sldId id="309" r:id="rId14"/>
    <p:sldId id="310" r:id="rId15"/>
    <p:sldId id="316" r:id="rId16"/>
    <p:sldId id="311" r:id="rId17"/>
    <p:sldId id="312" r:id="rId18"/>
    <p:sldId id="314" r:id="rId19"/>
    <p:sldId id="315" r:id="rId20"/>
    <p:sldId id="313" r:id="rId21"/>
    <p:sldId id="317" r:id="rId22"/>
    <p:sldId id="318" r:id="rId23"/>
    <p:sldId id="319" r:id="rId24"/>
    <p:sldId id="320" r:id="rId25"/>
    <p:sldId id="321" r:id="rId26"/>
    <p:sldId id="322" r:id="rId27"/>
    <p:sldId id="333" r:id="rId28"/>
    <p:sldId id="335" r:id="rId29"/>
    <p:sldId id="336" r:id="rId30"/>
    <p:sldId id="323" r:id="rId31"/>
    <p:sldId id="324" r:id="rId32"/>
    <p:sldId id="330" r:id="rId33"/>
    <p:sldId id="325" r:id="rId34"/>
    <p:sldId id="327" r:id="rId35"/>
    <p:sldId id="326" r:id="rId36"/>
    <p:sldId id="332" r:id="rId37"/>
    <p:sldId id="329" r:id="rId38"/>
    <p:sldId id="331" r:id="rId39"/>
    <p:sldId id="334" r:id="rId40"/>
    <p:sldId id="337" r:id="rId41"/>
    <p:sldId id="328" r:id="rId4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45" autoAdjust="0"/>
    <p:restoredTop sz="94505" autoAdjust="0"/>
  </p:normalViewPr>
  <p:slideViewPr>
    <p:cSldViewPr>
      <p:cViewPr>
        <p:scale>
          <a:sx n="102" d="100"/>
          <a:sy n="102" d="100"/>
        </p:scale>
        <p:origin x="-408" y="192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50" Type="http://schemas.openxmlformats.org/officeDocument/2006/relationships/customXml" Target="../customXml/item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customXml" Target="../customXml/item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customXml" Target="../customXml/item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="" xmlns:a16="http://schemas.microsoft.com/office/drawing/2014/main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scratch.mit.edu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7300" y="267494"/>
            <a:ext cx="4450844" cy="1152128"/>
          </a:xfrm>
        </p:spPr>
        <p:txBody>
          <a:bodyPr/>
          <a:lstStyle/>
          <a:p>
            <a:r>
              <a:rPr lang="cs-CZ" altLang="ko-KR" dirty="0" err="1" smtClean="0">
                <a:ea typeface="맑은 고딕" pitchFamily="50" charset="-127"/>
              </a:rPr>
              <a:t>Scratch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13994" y="1275606"/>
            <a:ext cx="4450844" cy="576064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cs-CZ" altLang="ko-KR" b="1" dirty="0" smtClean="0"/>
              <a:t>KIDS PROGRAMMING LANGUAGE</a:t>
            </a: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7" y="1618449"/>
            <a:ext cx="5447675" cy="317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446440"/>
            <a:chOff x="3670697" y="972765"/>
            <a:chExt cx="2255925" cy="444644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3877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puštění programu</a:t>
              </a: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- kliknutím přímo na program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Tx/>
                <a:buChar char="-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kliknutím na ikonu</a:t>
              </a: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(program je nutné zahájit                     )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Tx/>
                <a:buChar char="-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yvoláním jiné události (stisk klávesy apod.)</a:t>
              </a:r>
            </a:p>
            <a:p>
              <a:pPr marL="742950" lvl="1" indent="-285750">
                <a:buFontTx/>
                <a:buChar char="-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Zastavení běhu programu 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  (programově 		            )</a:t>
              </a: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Základní program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39434"/>
            <a:ext cx="2952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755" y="3312199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772" y="2164072"/>
            <a:ext cx="12477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044" y="3579862"/>
            <a:ext cx="1597268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744" y="252685"/>
            <a:ext cx="6657651" cy="2319066"/>
            <a:chOff x="3674131" y="972765"/>
            <a:chExt cx="2254277" cy="2319066"/>
          </a:xfrm>
        </p:grpSpPr>
        <p:sp>
          <p:nvSpPr>
            <p:cNvPr id="9" name="TextBox 8"/>
            <p:cNvSpPr txBox="1"/>
            <p:nvPr/>
          </p:nvSpPr>
          <p:spPr>
            <a:xfrm>
              <a:off x="3675917" y="1629838"/>
              <a:ext cx="2252491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 je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animace?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Vytvoření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iluze pohybujícího se objektu.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1) První animace/procházka – pohyb po čtverci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První program - animace postavy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769" y="2118382"/>
            <a:ext cx="161925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80" y="2037420"/>
            <a:ext cx="36957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Přímá spojnice se šipkou 6"/>
          <p:cNvCxnSpPr/>
          <p:nvPr/>
        </p:nvCxnSpPr>
        <p:spPr>
          <a:xfrm>
            <a:off x="5652120" y="2571751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>
            <a:off x="7236296" y="3128495"/>
            <a:ext cx="0" cy="6480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H="1">
            <a:off x="5571374" y="4443958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V="1">
            <a:off x="4937517" y="3219822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46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3615443"/>
            <a:chOff x="3670697" y="972765"/>
            <a:chExt cx="2255925" cy="3615443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Pohyb za kurzorem</a:t>
              </a: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3) Pohyb po stisku kláves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Pohyb postavy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03598"/>
            <a:ext cx="18288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9782"/>
            <a:ext cx="20288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295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831434"/>
            <a:chOff x="3670697" y="972765"/>
            <a:chExt cx="2255925" cy="5831434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5262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Využití příkazu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 Úkol. Nafoťte na bílém pozadí alespoň 8 fází vašeho kroku, vložte do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vytvořte animaci chůze.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Vysvětlete pojmy snímkování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fps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a setrvačnost oka.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Animace postavy respektující fáze pohybu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23678"/>
            <a:ext cx="40386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719" y="1529604"/>
            <a:ext cx="1971675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97657"/>
            <a:ext cx="18002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1911036" y="3806602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1922320" y="4598691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51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831434"/>
            <a:chOff x="3670697" y="972765"/>
            <a:chExt cx="2255925" cy="5831434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5262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 je cyklus? Řídící struktura programu umožňující část programu vykonat opakovaně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Příklad využití cyklů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Např.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jednodušení animace pohybu postavy po čtverci</a:t>
              </a: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	 =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Cykly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045" y="2643758"/>
            <a:ext cx="17621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2314577"/>
            <a:ext cx="161925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81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815772"/>
            <a:chOff x="3670697" y="972765"/>
            <a:chExt cx="2255925" cy="4815772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Nekonečný cyklus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Cyklus se známým počtem opakování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For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Cyklus s neznámým počtem opakování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800100" lvl="1" indent="-342900">
                <a:buAutoNum type="alphaLcParenR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est podmínky na začátku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While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800100" lvl="1" indent="-342900">
                <a:buAutoNum type="alphaLcParenR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est podmínky na konci (Do …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While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lvl="1"/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Uveďte příklady využití jednotlivých cyklů.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Druhy cykl</a:t>
              </a:r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ů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913" y="915565"/>
            <a:ext cx="904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914" y="2309813"/>
            <a:ext cx="1114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103342"/>
            <a:ext cx="18573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1961418" y="4382666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50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464405"/>
            <a:chOff x="3670697" y="972765"/>
            <a:chExt cx="2255925" cy="5464405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635856"/>
              <a:ext cx="2252491" cy="4801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podmínkách nalezneme výraz jenž nabývá hodnoty pravda/nepravda (Booleovská hodnota).</a:t>
              </a: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Př. (5=6), (7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&gt;3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), (22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&lt;18)</a:t>
              </a:r>
            </a:p>
            <a:p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žití relačních operátorů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logických operátorů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Vytvořte několik logických výroků od jednoduchých po složené.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</a:t>
              </a:r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Pojem podmínka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187967"/>
            <a:ext cx="965314" cy="1128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35846"/>
            <a:ext cx="1448632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2420166" y="4454674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5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1586421"/>
            <a:chOff x="3670697" y="972765"/>
            <a:chExt cx="2255925" cy="1586421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635856"/>
              <a:ext cx="225249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Opakuj krok vpřed dokud se nedotýkáš chobotnice.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</a:t>
              </a:r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Podmíněné opakování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520" y="2859782"/>
            <a:ext cx="31718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790" y="2481077"/>
            <a:ext cx="3426694" cy="25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71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815772"/>
            <a:chOff x="3670697" y="972765"/>
            <a:chExt cx="2255925" cy="4815772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Příkaz větvení nebo také podmíněný výraz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if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then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else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= řídící struktura umožňující vykonat příkaz pouze za splnění podmínky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3"/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If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(podmínka)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then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příkaz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3"/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If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(podmínka)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then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příkaz1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else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příkaz2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Uveďte příklady využití podmínek.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Příkaz větvení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1961415" y="4382666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39702"/>
            <a:ext cx="1009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3142248"/>
            <a:ext cx="100012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950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2045783"/>
            <a:chOff x="3670697" y="972765"/>
            <a:chExt cx="2255925" cy="2045783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Postavu je potřeba udržet uvnitř definovaného prostředí (zeď, plot, …). Zeď je nakreslena červenou barvou na pozadí. V případě dotyku se zdí „hra končí“.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Využití příkazu větvení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562" y="2092981"/>
            <a:ext cx="3681663" cy="305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95450"/>
            <a:ext cx="218122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68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5920" y="252685"/>
            <a:ext cx="7026560" cy="5238880"/>
            <a:chOff x="3673513" y="972765"/>
            <a:chExt cx="2253109" cy="5238880"/>
          </a:xfrm>
        </p:grpSpPr>
        <p:sp>
          <p:nvSpPr>
            <p:cNvPr id="9" name="TextBox 8"/>
            <p:cNvSpPr txBox="1"/>
            <p:nvPr/>
          </p:nvSpPr>
          <p:spPr>
            <a:xfrm>
              <a:off x="3673513" y="1779662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Moderní, zcela zdarma, vizuální programování, čeština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Doporučený věk od 8 do 16 let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Možnost stáhnout, ale i on-line prostředí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Bohatá metodika, velká komunita, používán ve více jak 150 zemí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Programování her, interaktivní příběhy, animace, …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Není pro profesionální použití (pomalost, nelze zkompilovat do samostatné aplikace, nelze vytvořit konzolovou aplikaci, …)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Základní stránka: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https://scratch.mit.edu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Základní vlastnosti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80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1687307"/>
            <a:chOff x="3670697" y="972765"/>
            <a:chExt cx="2255925" cy="1687307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Každá postava má vlastní vlákno do něhož píšeme programový kód.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Vlákna – náhodný pohyb více postav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1635646"/>
            <a:ext cx="3269729" cy="334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753" y="1652025"/>
            <a:ext cx="282892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8"/>
          <p:cNvSpPr txBox="1"/>
          <p:nvPr/>
        </p:nvSpPr>
        <p:spPr>
          <a:xfrm>
            <a:off x="5418203" y="4110554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Naprogramujte rybičky v akváriu</a:t>
            </a:r>
          </a:p>
          <a:p>
            <a:pPr lvl="1"/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5407488" y="4398941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734295"/>
            <a:chOff x="3670697" y="972765"/>
            <a:chExt cx="2255925" cy="4734295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Programový kód můžeme vložit postavě, ale i pozadí.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Nabídka příkazů se mění dynamicky dle aktuálně vybraného objektu (postava/pozadí).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Např. v záložce „pohyb“ při vybraném „pozadí“ nenajdeme nic.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Motivační příklad pro žáky: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Vytvořte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hru v které se bude pravidelně měnit pozadí den/noc.</a:t>
              </a: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Vytvoříme dva obrázky/pozadí.</a:t>
              </a: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Programový kód na pozadí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476" y="3653189"/>
            <a:ext cx="1926918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53189"/>
            <a:ext cx="1924248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82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Programový kód na pozadí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557" y="2715766"/>
            <a:ext cx="46101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8"/>
          <p:cNvSpPr txBox="1"/>
          <p:nvPr/>
        </p:nvSpPr>
        <p:spPr>
          <a:xfrm>
            <a:off x="1857602" y="739663"/>
            <a:ext cx="6652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Programový kód je vložen do jednoho z pozadí.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Program využívá informace o aktuálním čase respektive minutě. Kód každou minutu změní obrázek pozadí. Každou lichou minutu nastaví pozadí na obrázek „den“, jinak „noc“.</a:t>
            </a:r>
          </a:p>
          <a:p>
            <a:pPr lvl="1"/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49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Kreslíme jako v Logu (želví grafika)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857602" y="739663"/>
            <a:ext cx="6652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Záložka PERO: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236" y="833381"/>
            <a:ext cx="1597860" cy="431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833381"/>
            <a:ext cx="20193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394" y="2979237"/>
            <a:ext cx="19907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27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Zvukové efekty, hudba,…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857602" y="739663"/>
            <a:ext cx="66523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Každá hra, příběh, animace má mít hudbu.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Možnost importu zvukových souborů, nahrání zvuku mikrofonem, přehrání konkrétního tónu.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Vhodné doplnit hudbu na pozadí hry, příběhu,…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Zvukové efekty: kroky, řeč, výbuch, zvuk motoru auta,…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Přehrání tónu: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602" y="2375147"/>
            <a:ext cx="26479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384" y="4210050"/>
            <a:ext cx="26289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405" y="2241338"/>
            <a:ext cx="3818094" cy="155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146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Kamera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857602" y="739663"/>
            <a:ext cx="66523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Přímá podpora kamery a ukládání nových obrázků/postav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Možnost živě snímat obraz </a:t>
            </a:r>
          </a:p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provádět analýzu obrazu</a:t>
            </a: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338" y="1419622"/>
            <a:ext cx="343852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609726"/>
            <a:ext cx="21431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8"/>
          <p:cNvSpPr txBox="1"/>
          <p:nvPr/>
        </p:nvSpPr>
        <p:spPr>
          <a:xfrm>
            <a:off x="2116884" y="4647689"/>
            <a:ext cx="6775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Vytvořte program, který v případě tmy vyvolá zvuk alarmu</a:t>
            </a:r>
          </a:p>
        </p:txBody>
      </p:sp>
      <p:sp>
        <p:nvSpPr>
          <p:cNvPr id="16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2123665" y="4658405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4" y="3363837"/>
            <a:ext cx="1685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375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Motivační příklady – analýza obrazu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857602" y="739663"/>
            <a:ext cx="665237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Příklad 1: Vytvořte optickou závoru. Pokud se před kamerou mihne cizí objekt dojde k vyvolání zvukového alarmu.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Příklad 2: Vytvořte program, který bude rozpoznávat barvu obrázku, který vložíme před kameru. Program řekne nahlas v českém jazyce barvu předloženého papíru.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2116884" y="4647689"/>
            <a:ext cx="6775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Vytvořte další motivační příklady.</a:t>
            </a:r>
          </a:p>
        </p:txBody>
      </p:sp>
      <p:sp>
        <p:nvSpPr>
          <p:cNvPr id="16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2123665" y="4658405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425" y="1738313"/>
            <a:ext cx="234315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997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Čas a datum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857602" y="739663"/>
            <a:ext cx="66523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Zjišťování aktuálního času a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Další funkce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937" y="1378482"/>
            <a:ext cx="2054719" cy="238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850608"/>
            <a:ext cx="1584176" cy="122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26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Matematické operace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857602" y="627534"/>
            <a:ext cx="66523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Scratch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podporuje základní matematické operace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Logické operace a operátory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75606"/>
            <a:ext cx="2819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9822"/>
            <a:ext cx="10953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68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Vytvoření proměnné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937394" y="636553"/>
            <a:ext cx="6652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897436" y="4307364"/>
            <a:ext cx="6458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Vysvětlete pojmy proměnná, hodnota, příkaz přiřazení </a:t>
            </a:r>
          </a:p>
        </p:txBody>
      </p:sp>
      <p:sp>
        <p:nvSpPr>
          <p:cNvPr id="16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2026302" y="4330955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1275606"/>
            <a:ext cx="30289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210295" y="3363838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Globální proměnná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436096" y="266787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Lokální proměnná</a:t>
            </a:r>
            <a:endParaRPr lang="cs-CZ" dirty="0"/>
          </a:p>
        </p:txBody>
      </p:sp>
      <p:cxnSp>
        <p:nvCxnSpPr>
          <p:cNvPr id="17" name="Přímá spojnice se šipkou 16"/>
          <p:cNvCxnSpPr/>
          <p:nvPr/>
        </p:nvCxnSpPr>
        <p:spPr>
          <a:xfrm flipH="1" flipV="1">
            <a:off x="2210295" y="2355726"/>
            <a:ext cx="921545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se šipkou 18"/>
          <p:cNvCxnSpPr>
            <a:stCxn id="4" idx="1"/>
          </p:cNvCxnSpPr>
          <p:nvPr/>
        </p:nvCxnSpPr>
        <p:spPr>
          <a:xfrm flipH="1" flipV="1">
            <a:off x="3563888" y="2283718"/>
            <a:ext cx="1872208" cy="5688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14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000438"/>
            <a:chOff x="3670697" y="972765"/>
            <a:chExt cx="2255925" cy="5000438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Základní datové struktury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Matematické operátory, náhodná čísla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Cykly, podmínky, logické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operátory, tvorba procedur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Události, odesílání zpráv, synchronizace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Paralelní zpracování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Vstup z klávesnice, myši, mikrofonu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Multimediální funkce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Ladění programu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Podporované programovací techniky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452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Vytvoření proměnné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937394" y="636553"/>
            <a:ext cx="6652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924329"/>
            <a:ext cx="1895475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170" y="931175"/>
            <a:ext cx="279082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02" y="2859782"/>
            <a:ext cx="10096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93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Vytvoření nové metody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937394" y="636553"/>
            <a:ext cx="6652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130" y="940721"/>
            <a:ext cx="3693393" cy="3983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Přímá spojnice se šipkou 6"/>
          <p:cNvCxnSpPr/>
          <p:nvPr/>
        </p:nvCxnSpPr>
        <p:spPr>
          <a:xfrm flipH="1">
            <a:off x="5665523" y="3867894"/>
            <a:ext cx="591871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/>
          <p:cNvSpPr txBox="1"/>
          <p:nvPr/>
        </p:nvSpPr>
        <p:spPr>
          <a:xfrm>
            <a:off x="5796136" y="3435846"/>
            <a:ext cx="3365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Definice nové metody „čtverec“</a:t>
            </a:r>
            <a:endParaRPr lang="cs-CZ" dirty="0"/>
          </a:p>
        </p:txBody>
      </p:sp>
      <p:cxnSp>
        <p:nvCxnSpPr>
          <p:cNvPr id="18" name="Přímá spojnice se šipkou 17"/>
          <p:cNvCxnSpPr/>
          <p:nvPr/>
        </p:nvCxnSpPr>
        <p:spPr>
          <a:xfrm flipH="1">
            <a:off x="5195758" y="2294621"/>
            <a:ext cx="82058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6084168" y="2139702"/>
            <a:ext cx="2044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Použití metody v </a:t>
            </a:r>
          </a:p>
          <a:p>
            <a:r>
              <a:rPr lang="cs-CZ" dirty="0" smtClean="0"/>
              <a:t>hlavním programu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30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Parametry nového bloku/metody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560" y="1134705"/>
            <a:ext cx="3752850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354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Metoda s parametrem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937394" y="636553"/>
            <a:ext cx="6652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1291515"/>
            <a:ext cx="4619625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71800"/>
            <a:ext cx="10668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7050772" y="257175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Výsledek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1867744" y="874916"/>
            <a:ext cx="5884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Definice metody s číselným parametrem a její použití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727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Metoda s více parametry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937394" y="636553"/>
            <a:ext cx="6652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867744" y="874916"/>
            <a:ext cx="5581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Definice metody s dvěma a více parametry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Vykreslení obdélníku s definovatelnými stranami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1652215"/>
            <a:ext cx="27813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76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Práce s řetězci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857602" y="739663"/>
            <a:ext cx="66523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Funkce pro práci s řetězci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Motivační příklady: Vytvořte program, který po zadání jména a příjmení vypíše iniciály.</a:t>
            </a:r>
          </a:p>
          <a:p>
            <a:pPr lvl="1"/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790" y="1058844"/>
            <a:ext cx="2081652" cy="108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07" y="3290309"/>
            <a:ext cx="55340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873" y="3290309"/>
            <a:ext cx="1597486" cy="12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4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TEXTOVÝ VSTUP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2993411"/>
            <a:ext cx="55721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661" y="924329"/>
            <a:ext cx="4391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948" y="1533929"/>
            <a:ext cx="43624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274" y="2181329"/>
            <a:ext cx="1908239" cy="68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121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3072301"/>
            <a:chOff x="3670697" y="972765"/>
            <a:chExt cx="2255925" cy="3072301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Funkce vracející souřadnice kurzoru myši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Test zda je stisknuto tlačítko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Příklad malování: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Snímání kurzoru myši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9955" y="1038708"/>
            <a:ext cx="12668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632" y="1553773"/>
            <a:ext cx="11239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329" y="2335187"/>
            <a:ext cx="2613291" cy="280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793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059167"/>
            <a:chOff x="3670697" y="972765"/>
            <a:chExt cx="2255925" cy="5059167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07617"/>
              <a:ext cx="2252491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Standardní události: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Zpráva je vlastní událost, kterou si můžeme nadefinovat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Využití: </a:t>
              </a: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-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komunikace mezi postavami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- řízení postav a pozadí	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Události a zprávy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821" y="2859782"/>
            <a:ext cx="2754119" cy="2100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394" y="915566"/>
            <a:ext cx="3810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94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56310"/>
            <a:chOff x="3670697" y="972765"/>
            <a:chExt cx="2255925" cy="85631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59743"/>
              <a:ext cx="2252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Spolupráce s externím hardwarem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365" y="993989"/>
            <a:ext cx="62579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3003798"/>
            <a:ext cx="376237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8"/>
          <p:cNvSpPr txBox="1"/>
          <p:nvPr/>
        </p:nvSpPr>
        <p:spPr>
          <a:xfrm>
            <a:off x="1857602" y="2355726"/>
            <a:ext cx="6652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Nově přidané bloky po výběru hardwaru</a:t>
            </a: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lvl="1"/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64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41577" y="252685"/>
            <a:ext cx="6678543" cy="3835270"/>
            <a:chOff x="3665271" y="972765"/>
            <a:chExt cx="2261351" cy="3835270"/>
          </a:xfrm>
        </p:grpSpPr>
        <p:sp>
          <p:nvSpPr>
            <p:cNvPr id="9" name="TextBox 8"/>
            <p:cNvSpPr txBox="1"/>
            <p:nvPr/>
          </p:nvSpPr>
          <p:spPr>
            <a:xfrm>
              <a:off x="3665271" y="1761047"/>
              <a:ext cx="225249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Funkce s návratovou hodnotu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Práce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 soubory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Vstup z konzole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Tvorba tříd a objektů, dědičnost (částečně)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Nepodporované techniky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205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Vývojové prostředí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871066"/>
            <a:ext cx="6336704" cy="41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278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Programový kód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915566"/>
            <a:ext cx="6861776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77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Postava a tvorba nových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772" y="959154"/>
            <a:ext cx="6790162" cy="413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77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Herní prostor a možnosti úprav 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3" y="915566"/>
            <a:ext cx="6743469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026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Úprava zvuku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915566"/>
            <a:ext cx="6716952" cy="4088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018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8DB7A8F-2B4D-4F97-953C-EACF40544D86}"/>
</file>

<file path=customXml/itemProps2.xml><?xml version="1.0" encoding="utf-8"?>
<ds:datastoreItem xmlns:ds="http://schemas.openxmlformats.org/officeDocument/2006/customXml" ds:itemID="{DE521B90-393F-4B49-9587-08200A2BAD9A}"/>
</file>

<file path=customXml/itemProps3.xml><?xml version="1.0" encoding="utf-8"?>
<ds:datastoreItem xmlns:ds="http://schemas.openxmlformats.org/officeDocument/2006/customXml" ds:itemID="{BBB69141-E81B-4EF9-A0E6-61A975E6892C}"/>
</file>

<file path=docProps/app.xml><?xml version="1.0" encoding="utf-8"?>
<Properties xmlns="http://schemas.openxmlformats.org/officeDocument/2006/extended-properties" xmlns:vt="http://schemas.openxmlformats.org/officeDocument/2006/docPropsVTypes">
  <TotalTime>3988</TotalTime>
  <Words>991</Words>
  <Application>Microsoft Office PowerPoint</Application>
  <PresentationFormat>Předvádění na obrazovce (16:9)</PresentationFormat>
  <Paragraphs>414</Paragraphs>
  <Slides>39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39</vt:i4>
      </vt:variant>
    </vt:vector>
  </HeadingPairs>
  <TitlesOfParts>
    <vt:vector size="42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179</cp:revision>
  <dcterms:created xsi:type="dcterms:W3CDTF">2016-12-05T23:26:54Z</dcterms:created>
  <dcterms:modified xsi:type="dcterms:W3CDTF">2018-08-24T08:22:26Z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