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3.xml" ContentType="application/vnd.openxmlformats-officedocument.presentationml.slideMaster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23"/>
  </p:notesMasterIdLst>
  <p:handoutMasterIdLst>
    <p:handoutMasterId r:id="rId24"/>
  </p:handoutMasterIdLst>
  <p:sldIdLst>
    <p:sldId id="334" r:id="rId4"/>
    <p:sldId id="333" r:id="rId5"/>
    <p:sldId id="316" r:id="rId6"/>
    <p:sldId id="339" r:id="rId7"/>
    <p:sldId id="341" r:id="rId8"/>
    <p:sldId id="340" r:id="rId9"/>
    <p:sldId id="342" r:id="rId10"/>
    <p:sldId id="343" r:id="rId11"/>
    <p:sldId id="344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45" r:id="rId20"/>
    <p:sldId id="337" r:id="rId21"/>
    <p:sldId id="338" r:id="rId2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8F8"/>
    <a:srgbClr val="179A9D"/>
    <a:srgbClr val="38D4CD"/>
    <a:srgbClr val="16B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840" autoAdjust="0"/>
  </p:normalViewPr>
  <p:slideViewPr>
    <p:cSldViewPr>
      <p:cViewPr>
        <p:scale>
          <a:sx n="102" d="100"/>
          <a:sy n="102" d="100"/>
        </p:scale>
        <p:origin x="-210" y="162"/>
      </p:cViewPr>
      <p:guideLst>
        <p:guide orient="horz" pos="184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32" Type="http://schemas.openxmlformats.org/officeDocument/2006/relationships/customXml" Target="../customXml/item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customXml" Target="../customXml/item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="" xmlns:a16="http://schemas.microsoft.com/office/drawing/2014/main" id="{63067592-1177-4A8F-8559-88EAFFFB7C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3C2CF451-70E9-424F-9484-D9CA0DA3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0F118-FDC5-4298-8605-509719EC5E22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52C3267D-5B5A-47A4-8D84-21A44F0D7B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2F7C5F71-15FE-429B-AF61-61945D4F24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CB6F-C11B-40A1-AA17-5337F931B3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32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DEB5-11C8-4FFD-966B-93DB62A96F3D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2991A-D88A-415F-AA3F-DF12C52C61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0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Shrnutí z</a:t>
            </a:r>
            <a:r>
              <a:rPr lang="cs-CZ" baseline="0" dirty="0" smtClean="0"/>
              <a:t> úvodní prezentace. Co se má naučit je dáno typem školy: gymnázium/technické lyceum a SŠ s oborem Informační technologie (RVP)</a:t>
            </a:r>
          </a:p>
          <a:p>
            <a:endParaRPr lang="cs-CZ" baseline="0" dirty="0" smtClean="0"/>
          </a:p>
          <a:p>
            <a:r>
              <a:rPr lang="cs-CZ" baseline="0" dirty="0" smtClean="0"/>
              <a:t>Obecně rozvoj algoritmického myšlení. Student  je schopen algoritmizovat úlohy. Jaké úlohy je poměrně vágně specifikováno.</a:t>
            </a:r>
          </a:p>
          <a:p>
            <a:endParaRPr lang="cs-CZ" baseline="0" dirty="0" smtClean="0"/>
          </a:p>
          <a:p>
            <a:r>
              <a:rPr lang="cs-CZ" baseline="0" dirty="0" smtClean="0"/>
              <a:t>Seznámit s programovacími paradigmaty-OON a strukturované. Při OOP se v podstatě nelze vyhnout některým rysům strukturovaného paradigmatu: sekvence, podmínky, cykly.</a:t>
            </a:r>
          </a:p>
          <a:p>
            <a:endParaRPr lang="cs-CZ" baseline="0" dirty="0" smtClean="0"/>
          </a:p>
          <a:p>
            <a:r>
              <a:rPr lang="cs-CZ" baseline="0" dirty="0" smtClean="0"/>
              <a:t>První tři témata se většinou prolínají, např. při učení programovacího jazyka je dobré rozvíjet elementární algoritmizaci.</a:t>
            </a:r>
          </a:p>
          <a:p>
            <a:endParaRPr lang="cs-CZ" baseline="0" dirty="0" smtClean="0"/>
          </a:p>
          <a:p>
            <a:r>
              <a:rPr lang="cs-CZ" baseline="0" dirty="0" smtClean="0"/>
              <a:t>Pro pokročilé studenty je možné se věnovat návrhu a vývoji aplikací za použití volně dostupných profesionálních nástrojů. Což by mělo být cílem, ke kterému je třeba v případě odborných škol směřovat v předchozích tématech.</a:t>
            </a:r>
          </a:p>
          <a:p>
            <a:endParaRPr lang="cs-CZ" baseline="0" dirty="0" smtClean="0"/>
          </a:p>
          <a:p>
            <a:endParaRPr lang="cs-CZ" baseline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49246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Vybraný jazyk umožňuje pochopit základní programové konstrukty a je možné jej použít jako základ před přechodem k dalším programovacím jazykům. </a:t>
            </a:r>
          </a:p>
          <a:p>
            <a:endParaRPr lang="cs-CZ" baseline="0" dirty="0" smtClean="0"/>
          </a:p>
          <a:p>
            <a:r>
              <a:rPr lang="cs-CZ" baseline="0" dirty="0" smtClean="0"/>
              <a:t>Jazyk musí umožňovat přehledný zápis, mít jednoduchou syntax, přirozenou sémantiku. Na druhou stranu, je výhodné, když jazyk není jen školním jazykem a umožňuje řešit reálné problémy. S tím souvisí dostatečné množství knihoven, aby programování nemuselo být jenom </a:t>
            </a:r>
            <a:r>
              <a:rPr lang="cs-CZ" baseline="0" dirty="0" err="1" smtClean="0"/>
              <a:t>from</a:t>
            </a:r>
            <a:r>
              <a:rPr lang="cs-CZ" baseline="0" dirty="0" smtClean="0"/>
              <a:t> </a:t>
            </a:r>
            <a:r>
              <a:rPr lang="cs-CZ" baseline="0" dirty="0" err="1" smtClean="0"/>
              <a:t>scratch</a:t>
            </a:r>
            <a:r>
              <a:rPr lang="cs-CZ" baseline="0" dirty="0" smtClean="0"/>
              <a:t>.</a:t>
            </a:r>
          </a:p>
          <a:p>
            <a:endParaRPr lang="cs-CZ" baseline="0" dirty="0" smtClean="0"/>
          </a:p>
          <a:p>
            <a:r>
              <a:rPr lang="cs-CZ" baseline="0" dirty="0" smtClean="0"/>
              <a:t>Je výhodné pokud je jazyk multiplatformní, program jde spustit ve světě Windows, </a:t>
            </a:r>
            <a:r>
              <a:rPr lang="cs-CZ" baseline="0" dirty="0" err="1" smtClean="0"/>
              <a:t>linuxu</a:t>
            </a:r>
            <a:r>
              <a:rPr lang="cs-CZ" baseline="0" dirty="0" smtClean="0"/>
              <a:t>, či IOS.</a:t>
            </a:r>
          </a:p>
          <a:p>
            <a:endParaRPr lang="cs-CZ" baseline="0" dirty="0" smtClean="0"/>
          </a:p>
          <a:p>
            <a:r>
              <a:rPr lang="cs-CZ" baseline="0" dirty="0" smtClean="0"/>
              <a:t>Pokud za jazykem stojí silná komunita (firma), pak pravděpodobně bude zajištěn další vývoj, kvalitní dokumentace.</a:t>
            </a:r>
          </a:p>
          <a:p>
            <a:r>
              <a:rPr lang="cs-CZ" baseline="0" dirty="0" smtClean="0"/>
              <a:t> existence kvalitních vývojových prostředí.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Odkazovaný článek není sice nejnovější, nicméně zde velmi dobře dopadl Python a Java s </a:t>
            </a:r>
            <a:r>
              <a:rPr lang="cs-CZ" baseline="0" dirty="0" err="1" smtClean="0"/>
              <a:t>BlueJ</a:t>
            </a:r>
            <a:r>
              <a:rPr lang="cs-CZ" baseline="0" dirty="0" smtClean="0"/>
              <a:t>.</a:t>
            </a:r>
          </a:p>
          <a:p>
            <a:r>
              <a:rPr lang="cs-CZ" baseline="0" dirty="0" smtClean="0"/>
              <a:t>Pythonu 3 se bude dále věnovat. </a:t>
            </a:r>
            <a:r>
              <a:rPr lang="cs-CZ" baseline="0" dirty="0" err="1" smtClean="0"/>
              <a:t>BlueJ</a:t>
            </a:r>
            <a:r>
              <a:rPr lang="cs-CZ" baseline="0" dirty="0" smtClean="0"/>
              <a:t> viz samostatný úkol.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Osobně používám Atom, protože je rychlý.</a:t>
            </a: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MOOC -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massive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open online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course</a:t>
            </a: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baseline="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PTVS - </a:t>
            </a:r>
            <a:r>
              <a:rPr lang="en-US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Python tools for Visual Studio</a:t>
            </a:r>
            <a:endParaRPr lang="cs-CZ" baseline="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baseline="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baseline="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Spyder</a:t>
            </a:r>
            <a:r>
              <a:rPr lang="cs-CZ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je spíše nástroj pro zpracování dat v Pythonu</a:t>
            </a:r>
          </a:p>
          <a:p>
            <a:endParaRPr lang="cs-CZ" baseline="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baseline="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Sublime</a:t>
            </a:r>
            <a:r>
              <a:rPr lang="cs-CZ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– není zdarma, resp. je nutné snášet hlášky žádající o příspěvek. Navíc je to spíše editor, než komplexní IDE.</a:t>
            </a:r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V dalším budeme používat </a:t>
            </a:r>
            <a:r>
              <a:rPr lang="cs-CZ" baseline="0" dirty="0" err="1" smtClean="0"/>
              <a:t>Pygame</a:t>
            </a:r>
            <a:r>
              <a:rPr lang="cs-CZ" baseline="0" dirty="0" smtClean="0"/>
              <a:t> a želví grafiku.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8151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Při výuce programování na SŠ je vhodné se věnovat převážně</a:t>
            </a:r>
            <a:r>
              <a:rPr lang="cs-CZ" baseline="0" dirty="0" smtClean="0"/>
              <a:t> imperativnímu paradigmatu. Konkrétně procedurálnímu</a:t>
            </a:r>
          </a:p>
          <a:p>
            <a:r>
              <a:rPr lang="cs-CZ" baseline="0" dirty="0" smtClean="0"/>
              <a:t> - používají se funkce-procedury a nepoužívá se GOTO, nebo OOP. To zda zavést nejprve OOP, či programovat procedurálně je předmětem diskusí, viz dále.</a:t>
            </a:r>
          </a:p>
          <a:p>
            <a:endParaRPr lang="cs-CZ" baseline="0" dirty="0" smtClean="0"/>
          </a:p>
          <a:p>
            <a:r>
              <a:rPr lang="cs-CZ" dirty="0" smtClean="0"/>
              <a:t>V rámci deklarativního paradigmatu deklarujeme</a:t>
            </a:r>
            <a:r>
              <a:rPr lang="cs-CZ" baseline="0" dirty="0" smtClean="0"/>
              <a:t> co je třeba udělat/spočítat, ale nepopisujeme postup jak k výsledku dojít.</a:t>
            </a:r>
          </a:p>
          <a:p>
            <a:r>
              <a:rPr lang="cs-CZ" baseline="0" dirty="0" smtClean="0"/>
              <a:t>Zde je možné se věnovat funkcionálnímu, ale pouze spíše pro pokročilé studenty. V praxi se často funkcionálního paradigmatu využívá v případě </a:t>
            </a:r>
            <a:r>
              <a:rPr lang="cs-CZ" baseline="0" dirty="0" err="1" smtClean="0"/>
              <a:t>multiparadigmatických</a:t>
            </a:r>
            <a:r>
              <a:rPr lang="cs-CZ" baseline="0" dirty="0" smtClean="0"/>
              <a:t> jazyků, např. LINQ TO SQL, které umožňují elegantně psát různé filtry, výběry apod. nad daty.</a:t>
            </a:r>
          </a:p>
          <a:p>
            <a:endParaRPr lang="cs-CZ" baseline="0" dirty="0" smtClean="0"/>
          </a:p>
          <a:p>
            <a:r>
              <a:rPr lang="cs-CZ" baseline="0" dirty="0" smtClean="0"/>
              <a:t>V případě tvorby GUI aplikací, se pravděpodobně setkáme s událostmi řízeným programováním, často v kombinaci s OOP. Kde objekty jsou komponenty GUI. </a:t>
            </a:r>
          </a:p>
          <a:p>
            <a:endParaRPr lang="cs-CZ" baseline="0" dirty="0" smtClean="0"/>
          </a:p>
          <a:p>
            <a:r>
              <a:rPr lang="cs-CZ" baseline="0" dirty="0" smtClean="0"/>
              <a:t>Osobně považuji za nevhodné začínat programovat přímo GUI aplikacemi, přesto že je to vizuálně zajímavější, než konzolové aplikace.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Poznamenejme, že použití kolekcí také závisí</a:t>
            </a:r>
            <a:r>
              <a:rPr lang="cs-CZ" baseline="0" dirty="0" smtClean="0"/>
              <a:t> na použitém jazyku. Studenti mohou buď používat již implementované moduly, či přímo objekty, které používají. Může tak dojít ke snadnému vysvětlení (zavedení) pojmu třída, instance, objekt. </a:t>
            </a: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296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3515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Při výuce pomocí metodiky </a:t>
            </a:r>
            <a:r>
              <a:rPr lang="cs-CZ" baseline="0" dirty="0" err="1" smtClean="0"/>
              <a:t>Procedural-first</a:t>
            </a:r>
            <a:r>
              <a:rPr lang="cs-CZ" baseline="0" dirty="0" smtClean="0"/>
              <a:t> (</a:t>
            </a:r>
            <a:r>
              <a:rPr lang="cs-CZ" baseline="0" dirty="0" err="1" smtClean="0"/>
              <a:t>Object-later</a:t>
            </a:r>
            <a:r>
              <a:rPr lang="cs-CZ" baseline="0" dirty="0" smtClean="0"/>
              <a:t>, Imperative </a:t>
            </a:r>
            <a:r>
              <a:rPr lang="cs-CZ" baseline="0" dirty="0" err="1" smtClean="0"/>
              <a:t>First</a:t>
            </a:r>
            <a:r>
              <a:rPr lang="cs-CZ" baseline="0" dirty="0" smtClean="0"/>
              <a:t> [1]) jsou představeny nejprve procedurální konstrukty a poté dojde k výuce principů OOP. </a:t>
            </a:r>
          </a:p>
          <a:p>
            <a:r>
              <a:rPr lang="cs-CZ" baseline="0" dirty="0" smtClean="0"/>
              <a:t>Toto může vést k důrazu na HW detaily, kterým je lepší se v úvodu do programování vyhnout. Navíc pokud použijeme jazyk umožňující více paradigmat, např. Python, tak se stejně při některých úlohách použití objektů nevyhneme (např. seznamy).</a:t>
            </a:r>
          </a:p>
          <a:p>
            <a:endParaRPr lang="cs-CZ" baseline="0" dirty="0" smtClean="0"/>
          </a:p>
          <a:p>
            <a:r>
              <a:rPr lang="cs-CZ" baseline="0" dirty="0" smtClean="0"/>
              <a:t>Častá kritika je v tom, že když se učí OOP jako nadstavba, tak se vlastně učí v závěru kurzu a nedojde k důkladnému probrání a upevnění znalostí. V [3] byl však udělán experiment, kde je porovnána tato metodika s metodikou </a:t>
            </a:r>
            <a:r>
              <a:rPr lang="cs-CZ" baseline="0" dirty="0" err="1" smtClean="0"/>
              <a:t>object-first</a:t>
            </a:r>
            <a:r>
              <a:rPr lang="cs-CZ" baseline="0" dirty="0" smtClean="0"/>
              <a:t> a výsledky studentů se nijak zásadně nemluví pro neprospěch této metodiky.</a:t>
            </a:r>
          </a:p>
          <a:p>
            <a:endParaRPr lang="cs-CZ" baseline="0" dirty="0" smtClean="0"/>
          </a:p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Klíčem pro </a:t>
            </a:r>
            <a:r>
              <a:rPr lang="cs-CZ" baseline="0" dirty="0" err="1" smtClean="0"/>
              <a:t>object-first</a:t>
            </a:r>
            <a:r>
              <a:rPr lang="cs-CZ" baseline="0" dirty="0" smtClean="0"/>
              <a:t> metodiku je to, že studenti už přímo od začátku pracují s objekty. Objekty jsou nejen používány, ale také vytvářeny, skládány apod.</a:t>
            </a:r>
          </a:p>
          <a:p>
            <a:r>
              <a:rPr lang="cs-CZ" baseline="0" dirty="0" smtClean="0"/>
              <a:t>Pro plné využití principů OOP je nutné věnovat prostor i metodice:</a:t>
            </a:r>
          </a:p>
          <a:p>
            <a:r>
              <a:rPr lang="cs-CZ" baseline="0" dirty="0" smtClean="0"/>
              <a:t>Zapouzdřování kódu </a:t>
            </a:r>
          </a:p>
          <a:p>
            <a:r>
              <a:rPr lang="cs-CZ" baseline="0" dirty="0" smtClean="0"/>
              <a:t>Duplicita kódu</a:t>
            </a:r>
          </a:p>
          <a:p>
            <a:r>
              <a:rPr lang="cs-CZ" baseline="0" dirty="0" smtClean="0"/>
              <a:t>Kompozice objektů (dekompozice problému)</a:t>
            </a:r>
          </a:p>
          <a:p>
            <a:r>
              <a:rPr lang="cs-CZ" baseline="0" dirty="0" smtClean="0"/>
              <a:t>Specializace entit-každá třída je zodpovědná za jednu konkrétní činnost</a:t>
            </a:r>
          </a:p>
          <a:p>
            <a:r>
              <a:rPr lang="cs-CZ" baseline="0" dirty="0" smtClean="0"/>
              <a:t>Programování proti rozhraní</a:t>
            </a:r>
          </a:p>
          <a:p>
            <a:r>
              <a:rPr lang="cs-CZ" baseline="0" dirty="0" smtClean="0"/>
              <a:t>Použití návrhových vzorů</a:t>
            </a:r>
          </a:p>
          <a:p>
            <a:endParaRPr lang="cs-CZ" baseline="0" dirty="0" smtClean="0"/>
          </a:p>
          <a:p>
            <a:r>
              <a:rPr lang="cs-CZ" baseline="0" dirty="0" smtClean="0"/>
              <a:t>Existuje i modifikace této metodiky, Design </a:t>
            </a:r>
            <a:r>
              <a:rPr lang="cs-CZ" baseline="0" dirty="0" err="1" smtClean="0"/>
              <a:t>Pattern-First</a:t>
            </a:r>
            <a:r>
              <a:rPr lang="cs-CZ" baseline="0" dirty="0" smtClean="0"/>
              <a:t>, která akcentuje použití návrhových vzorů.</a:t>
            </a:r>
          </a:p>
          <a:p>
            <a:r>
              <a:rPr lang="cs-CZ" baseline="0" dirty="0" smtClean="0"/>
              <a:t>Poznamenejme, že pokud studenti mají řádně pochopit výhody OOP, je nutné použít komplexnější příklady. Často je výhodné, pokud má učitel připravené části kódu a studenti dodělávají jen jistou část. Což ovšem klade zvýšené nároky na přípravu učitele.</a:t>
            </a:r>
          </a:p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Existují i další metodiky, příkladem může být </a:t>
            </a:r>
            <a:r>
              <a:rPr lang="cs-CZ" baseline="0" dirty="0" err="1" smtClean="0"/>
              <a:t>Functional-First</a:t>
            </a:r>
            <a:r>
              <a:rPr lang="cs-CZ" baseline="0" dirty="0" smtClean="0"/>
              <a:t> (na </a:t>
            </a:r>
            <a:r>
              <a:rPr lang="cs-CZ" baseline="0" dirty="0" err="1" smtClean="0"/>
              <a:t>MITu</a:t>
            </a:r>
            <a:r>
              <a:rPr lang="cs-CZ" baseline="0" dirty="0" smtClean="0"/>
              <a:t>), kde se začíná funkcionálním programováním.</a:t>
            </a:r>
          </a:p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Výběr prvního jazyka a jeho možností, je důležitý, neboť se projevuje v tom, jak student bude v budoucnu „chápat“ různé přístupy k programování, jaký mentální model si vytvoří. Zde je myšleno spíše podle teoretických hledisek, či programovacího paradigmatu, nikoliv konkrétní jazyk, např. rozdíl mezi Pascalem a C, které jsou si v podstatě blízké.</a:t>
            </a:r>
          </a:p>
          <a:p>
            <a:endParaRPr lang="cs-CZ" baseline="0" dirty="0" smtClean="0"/>
          </a:p>
          <a:p>
            <a:r>
              <a:rPr lang="cs-CZ" baseline="0" dirty="0" smtClean="0"/>
              <a:t>V případě silně typovaných jazyků, je prováděna kontrola typů a zjišťováno chybné použití, typicky mixování typů. Nutná explicitní konverze</a:t>
            </a:r>
          </a:p>
          <a:p>
            <a:endParaRPr lang="cs-CZ" baseline="0" dirty="0" smtClean="0"/>
          </a:p>
          <a:p>
            <a:r>
              <a:rPr lang="cs-CZ" baseline="0" dirty="0" smtClean="0"/>
              <a:t>V případě slabě typovaných jazyků je implicitně prováděna konverze mezi typy.</a:t>
            </a:r>
          </a:p>
          <a:p>
            <a:endParaRPr lang="cs-CZ" baseline="0" dirty="0" smtClean="0"/>
          </a:p>
          <a:p>
            <a:r>
              <a:rPr lang="cs-CZ" baseline="0" dirty="0" smtClean="0"/>
              <a:t>Je jasné, že v případě slabě typovaných jazyků, budeme mít problém s výukou typů</a:t>
            </a:r>
          </a:p>
          <a:p>
            <a:endParaRPr lang="cs-CZ" baseline="0" dirty="0" smtClean="0"/>
          </a:p>
          <a:p>
            <a:endParaRPr lang="cs-CZ" baseline="0" dirty="0" smtClean="0"/>
          </a:p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U dynamicky typovaných jazyků je typ proměnné svázán s hodnotou proměnné, nikoliv s danou proměnnou. Není třeba uvádět typy, kontrola je prováděna za běhu.</a:t>
            </a:r>
          </a:p>
          <a:p>
            <a:endParaRPr lang="cs-CZ" baseline="0" dirty="0" smtClean="0"/>
          </a:p>
          <a:p>
            <a:r>
              <a:rPr lang="cs-CZ" baseline="0" dirty="0" smtClean="0"/>
              <a:t>U staticky typovaných je uváděn typ proměnné, (téměř) nelze uložit hodnotu jiného typu než je uvedeno. Kontrola je prováděna při překladu.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44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9188" y="339502"/>
            <a:ext cx="4450844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9188" y="1563638"/>
            <a:ext cx="44508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67494"/>
            <a:ext cx="233975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267494"/>
            <a:ext cx="424847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91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5616" y="0"/>
            <a:ext cx="28083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95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275606"/>
            <a:ext cx="9144000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0" anchor="ctr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545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453549" y="501168"/>
            <a:ext cx="4176000" cy="4176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wrap="none" lIns="0" rIns="0" anchor="ctr" anchorCtr="0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Frame 5"/>
          <p:cNvSpPr/>
          <p:nvPr userDrawn="1"/>
        </p:nvSpPr>
        <p:spPr>
          <a:xfrm rot="2700000">
            <a:off x="1947315" y="994934"/>
            <a:ext cx="3188468" cy="3188468"/>
          </a:xfrm>
          <a:prstGeom prst="frame">
            <a:avLst>
              <a:gd name="adj1" fmla="val 1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 userDrawn="1"/>
        </p:nvSpPr>
        <p:spPr>
          <a:xfrm rot="10800000">
            <a:off x="906447" y="1455157"/>
            <a:ext cx="1432854" cy="2268009"/>
          </a:xfrm>
          <a:prstGeom prst="chevron">
            <a:avLst>
              <a:gd name="adj" fmla="val 808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1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35732" cy="3867894"/>
          </a:xfrm>
          <a:custGeom>
            <a:avLst/>
            <a:gdLst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4788024 w 4788024"/>
              <a:gd name="connsiteY2" fmla="*/ 3867894 h 3867894"/>
              <a:gd name="connsiteX3" fmla="*/ 0 w 4788024"/>
              <a:gd name="connsiteY3" fmla="*/ 3867894 h 3867894"/>
              <a:gd name="connsiteX4" fmla="*/ 0 w 4788024"/>
              <a:gd name="connsiteY4" fmla="*/ 0 h 3867894"/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0 w 4788024"/>
              <a:gd name="connsiteY2" fmla="*/ 3867894 h 3867894"/>
              <a:gd name="connsiteX3" fmla="*/ 0 w 4788024"/>
              <a:gd name="connsiteY3" fmla="*/ 0 h 3867894"/>
              <a:gd name="connsiteX0" fmla="*/ 0 w 4835732"/>
              <a:gd name="connsiteY0" fmla="*/ 0 h 3867894"/>
              <a:gd name="connsiteX1" fmla="*/ 4835732 w 4835732"/>
              <a:gd name="connsiteY1" fmla="*/ 0 h 3867894"/>
              <a:gd name="connsiteX2" fmla="*/ 0 w 4835732"/>
              <a:gd name="connsiteY2" fmla="*/ 3867894 h 3867894"/>
              <a:gd name="connsiteX3" fmla="*/ 0 w 4835732"/>
              <a:gd name="connsiteY3" fmla="*/ 0 h 38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732" h="3867894">
                <a:moveTo>
                  <a:pt x="0" y="0"/>
                </a:moveTo>
                <a:lnTo>
                  <a:pt x="4835732" y="0"/>
                </a:lnTo>
                <a:lnTo>
                  <a:pt x="0" y="3867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8065" y="1243801"/>
            <a:ext cx="4875935" cy="3899699"/>
          </a:xfrm>
          <a:custGeom>
            <a:avLst/>
            <a:gdLst>
              <a:gd name="connsiteX0" fmla="*/ 0 w 4860032"/>
              <a:gd name="connsiteY0" fmla="*/ 0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4" fmla="*/ 0 w 4860032"/>
              <a:gd name="connsiteY4" fmla="*/ 0 h 3867894"/>
              <a:gd name="connsiteX0" fmla="*/ 0 w 4860032"/>
              <a:gd name="connsiteY0" fmla="*/ 3867894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0032 w 4875935"/>
              <a:gd name="connsiteY2" fmla="*/ 3899699 h 3899699"/>
              <a:gd name="connsiteX3" fmla="*/ 0 w 4875935"/>
              <a:gd name="connsiteY3" fmla="*/ 3899699 h 3899699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6610 w 4875935"/>
              <a:gd name="connsiteY2" fmla="*/ 3899699 h 3899699"/>
              <a:gd name="connsiteX3" fmla="*/ 0 w 4875935"/>
              <a:gd name="connsiteY3" fmla="*/ 3899699 h 389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935" h="3899699">
                <a:moveTo>
                  <a:pt x="0" y="3899699"/>
                </a:moveTo>
                <a:lnTo>
                  <a:pt x="4875935" y="0"/>
                </a:lnTo>
                <a:cubicBezTo>
                  <a:pt x="4872827" y="1299900"/>
                  <a:pt x="4869718" y="2599799"/>
                  <a:pt x="4866610" y="3899699"/>
                </a:cubicBezTo>
                <a:lnTo>
                  <a:pt x="0" y="38996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720000" anchor="b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5251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95997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58920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87" y="1489421"/>
            <a:ext cx="3035425" cy="30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61556" y="1603730"/>
            <a:ext cx="2793972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78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02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894"/>
            <a:ext cx="3816424" cy="194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62033" y="3061529"/>
            <a:ext cx="1783531" cy="1308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902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661" y="499869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97690" y="302014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4210" y="1354898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81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39952" y="2571750"/>
            <a:ext cx="500404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39952" y="3147814"/>
            <a:ext cx="500404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12446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70052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728693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627784" y="2115319"/>
            <a:ext cx="388843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627784" y="2700526"/>
            <a:ext cx="388813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8100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4722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3515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96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398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400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61" r:id="rId4"/>
    <p:sldLayoutId id="2147483660" r:id="rId5"/>
    <p:sldLayoutId id="2147483655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5" r:id="rId12"/>
    <p:sldLayoutId id="2147483669" r:id="rId13"/>
    <p:sldLayoutId id="2147483670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blogs.agilefaqs.com/2011/07/11/dynamic-typing-is-not-weak-typing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lueroom.bluej.org/door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visualstudio.microsoft.com/cs/vs/" TargetMode="External"/><Relationship Id="rId3" Type="http://schemas.openxmlformats.org/officeDocument/2006/relationships/hyperlink" Target="../www.eclipse.org" TargetMode="External"/><Relationship Id="rId7" Type="http://schemas.openxmlformats.org/officeDocument/2006/relationships/hyperlink" Target="https://www.jetbrains.com/pycharm-edu/" TargetMode="External"/><Relationship Id="rId12" Type="http://schemas.openxmlformats.org/officeDocument/2006/relationships/hyperlink" Target="http://www.sublimetext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jetbrains.com/pycharm/" TargetMode="External"/><Relationship Id="rId11" Type="http://schemas.openxmlformats.org/officeDocument/2006/relationships/hyperlink" Target="https://github.com/spyder-ide/spyder" TargetMode="External"/><Relationship Id="rId5" Type="http://schemas.openxmlformats.org/officeDocument/2006/relationships/hyperlink" Target="https://atom.io/" TargetMode="External"/><Relationship Id="rId10" Type="http://schemas.openxmlformats.org/officeDocument/2006/relationships/hyperlink" Target="https://code.visualstudio.com/" TargetMode="External"/><Relationship Id="rId4" Type="http://schemas.openxmlformats.org/officeDocument/2006/relationships/hyperlink" Target="http://www.pydev.org/" TargetMode="External"/><Relationship Id="rId9" Type="http://schemas.openxmlformats.org/officeDocument/2006/relationships/hyperlink" Target="https://github.com/Microsoft/PTVS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python.cz/zacatecnici/" TargetMode="External"/><Relationship Id="rId3" Type="http://schemas.openxmlformats.org/officeDocument/2006/relationships/hyperlink" Target="http://arcade.academy/" TargetMode="External"/><Relationship Id="rId7" Type="http://schemas.openxmlformats.org/officeDocument/2006/relationships/hyperlink" Target="https://pillow.readthedocs.io/en/latest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docs.python.org/3.3/library/turtle.html?highlight=turtle" TargetMode="External"/><Relationship Id="rId5" Type="http://schemas.openxmlformats.org/officeDocument/2006/relationships/hyperlink" Target="https://bitbucket.org/pyglet/pyglet/wiki/Home" TargetMode="External"/><Relationship Id="rId4" Type="http://schemas.openxmlformats.org/officeDocument/2006/relationships/hyperlink" Target="https://www.pygame.org/" TargetMode="External"/><Relationship Id="rId9" Type="http://schemas.openxmlformats.org/officeDocument/2006/relationships/hyperlink" Target="http://www.pythontutor.com/visualize.html#mode=edit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etbrains.com/pycharm-edu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assi%E2%80%93Shneiderman_diagram" TargetMode="External"/><Relationship Id="rId7" Type="http://schemas.openxmlformats.org/officeDocument/2006/relationships/hyperlink" Target="https://macek.sandbox.cz/texty/prvni-jazyk-python/" TargetMode="External"/><Relationship Id="rId2" Type="http://schemas.openxmlformats.org/officeDocument/2006/relationships/hyperlink" Target="https://cs.wikipedia.org/wiki/V%C3%BDvojov%C3%BD_diagram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bluej.org/tutorial/tutorial-czech.pdf" TargetMode="External"/><Relationship Id="rId5" Type="http://schemas.openxmlformats.org/officeDocument/2006/relationships/hyperlink" Target="http://vyuka.pecinovsky.cz/bluej_config/" TargetMode="External"/><Relationship Id="rId4" Type="http://schemas.openxmlformats.org/officeDocument/2006/relationships/hyperlink" Target="https://java.vse.cz/4it101/Kopenogramy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is.muni.cz/th/ioi2f/dp.pdf" TargetMode="External"/><Relationship Id="rId2" Type="http://schemas.openxmlformats.org/officeDocument/2006/relationships/hyperlink" Target="http://vyuka.pecinovsky.cz/prispevky/2005-OB_Zacleneni_navrhovych_vzoru_do_vyuky_programovani.pdf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portal.acm.org/citation.cfm?doid=1315803.1315811" TargetMode="External"/><Relationship Id="rId5" Type="http://schemas.openxmlformats.org/officeDocument/2006/relationships/hyperlink" Target="https://www.researchgate.net/profile/Albert_Zuendorf/publication/228916513_Teaching_modeling_with_objects_first/links/09e4150bc7a3b08e9a000000.pdf" TargetMode="External"/><Relationship Id="rId4" Type="http://schemas.openxmlformats.org/officeDocument/2006/relationships/hyperlink" Target="http://portal.acm.org/citation.cfm?doid=1584322.1584326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188" y="339502"/>
            <a:ext cx="8195260" cy="1152128"/>
          </a:xfrm>
        </p:spPr>
        <p:txBody>
          <a:bodyPr/>
          <a:lstStyle/>
          <a:p>
            <a:r>
              <a:rPr lang="cs-CZ" altLang="ko-KR" dirty="0" smtClean="0">
                <a:ea typeface="맑은 고딕" pitchFamily="50" charset="-127"/>
              </a:rPr>
              <a:t>Úvod do programování na </a:t>
            </a:r>
            <a:r>
              <a:rPr lang="cs-CZ" altLang="ko-KR" dirty="0">
                <a:ea typeface="맑은 고딕" pitchFamily="50" charset="-127"/>
              </a:rPr>
              <a:t>S</a:t>
            </a:r>
            <a:r>
              <a:rPr lang="cs-CZ" altLang="ko-KR" dirty="0" smtClean="0">
                <a:ea typeface="맑은 고딕" pitchFamily="50" charset="-127"/>
              </a:rPr>
              <a:t>Š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cs-CZ" altLang="ko-KR" b="1" dirty="0" smtClean="0"/>
              <a:t>Cíle a východiska</a:t>
            </a:r>
          </a:p>
          <a:p>
            <a:pPr>
              <a:spcBef>
                <a:spcPts val="0"/>
              </a:spcBef>
              <a:defRPr/>
            </a:pPr>
            <a:endParaRPr lang="en-US" altLang="ko-KR" dirty="0"/>
          </a:p>
          <a:p>
            <a:pPr>
              <a:spcBef>
                <a:spcPts val="0"/>
              </a:spcBef>
              <a:defRPr/>
            </a:pPr>
            <a:endParaRPr lang="en-US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56241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1600" dirty="0" err="1" smtClean="0">
                <a:solidFill>
                  <a:schemeClr val="bg1"/>
                </a:solidFill>
                <a:cs typeface="Arial" pitchFamily="34" charset="0"/>
              </a:rPr>
              <a:t>BaKu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995686"/>
            <a:ext cx="5130827" cy="29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4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Volba jazyka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1717673"/>
            <a:chOff x="3670697" y="972765"/>
            <a:chExt cx="2255925" cy="1765356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99367"/>
              <a:ext cx="2252491" cy="1138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Teoretická hlediska: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Dynamicky/staticky typované</a:t>
              </a:r>
            </a:p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</a:t>
              </a:r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514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Jaký jazyk zvolit?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15" name="Skupina 14"/>
          <p:cNvGrpSpPr/>
          <p:nvPr/>
        </p:nvGrpSpPr>
        <p:grpSpPr>
          <a:xfrm>
            <a:off x="2339752" y="1416571"/>
            <a:ext cx="2160240" cy="1665475"/>
            <a:chOff x="2411760" y="2562458"/>
            <a:chExt cx="2160240" cy="1665475"/>
          </a:xfrm>
        </p:grpSpPr>
        <p:sp>
          <p:nvSpPr>
            <p:cNvPr id="16" name="Obdélník 15" title="Python"/>
            <p:cNvSpPr/>
            <p:nvPr/>
          </p:nvSpPr>
          <p:spPr>
            <a:xfrm>
              <a:off x="2411760" y="2931790"/>
              <a:ext cx="2160240" cy="12961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cs-CZ" dirty="0" smtClean="0">
                  <a:solidFill>
                    <a:schemeClr val="tx1"/>
                  </a:solidFill>
                </a:rPr>
                <a:t>a=5</a:t>
              </a:r>
            </a:p>
            <a:p>
              <a:r>
                <a:rPr lang="cs-CZ" dirty="0">
                  <a:solidFill>
                    <a:schemeClr val="tx1"/>
                  </a:solidFill>
                </a:rPr>
                <a:t>t</a:t>
              </a:r>
              <a:r>
                <a:rPr lang="cs-CZ" dirty="0" smtClean="0">
                  <a:solidFill>
                    <a:schemeClr val="tx1"/>
                  </a:solidFill>
                </a:rPr>
                <a:t>ype(a) </a:t>
              </a:r>
              <a:r>
                <a:rPr lang="cs-CZ" dirty="0" smtClean="0">
                  <a:solidFill>
                    <a:schemeClr val="tx1"/>
                  </a:solidFill>
                  <a:sym typeface="Wingdings" panose="05000000000000000000" pitchFamily="2" charset="2"/>
                </a:rPr>
                <a:t> </a:t>
              </a:r>
              <a:r>
                <a:rPr lang="cs-CZ" dirty="0" err="1" smtClean="0">
                  <a:solidFill>
                    <a:schemeClr val="tx1"/>
                  </a:solidFill>
                  <a:sym typeface="Wingdings" panose="05000000000000000000" pitchFamily="2" charset="2"/>
                </a:rPr>
                <a:t>int</a:t>
              </a:r>
              <a:endParaRPr lang="cs-CZ" dirty="0" smtClean="0">
                <a:solidFill>
                  <a:schemeClr val="tx1"/>
                </a:solidFill>
              </a:endParaRPr>
            </a:p>
            <a:p>
              <a:r>
                <a:rPr lang="cs-CZ" dirty="0">
                  <a:solidFill>
                    <a:schemeClr val="tx1"/>
                  </a:solidFill>
                </a:rPr>
                <a:t>a</a:t>
              </a:r>
              <a:r>
                <a:rPr lang="cs-CZ" dirty="0" smtClean="0">
                  <a:solidFill>
                    <a:schemeClr val="tx1"/>
                  </a:solidFill>
                </a:rPr>
                <a:t>="</a:t>
              </a:r>
              <a:r>
                <a:rPr lang="cs-CZ" dirty="0">
                  <a:solidFill>
                    <a:schemeClr val="tx1"/>
                  </a:solidFill>
                </a:rPr>
                <a:t>10" </a:t>
              </a:r>
              <a:endParaRPr lang="cs-CZ" dirty="0" smtClean="0">
                <a:solidFill>
                  <a:schemeClr val="tx1"/>
                </a:solidFill>
              </a:endParaRPr>
            </a:p>
            <a:p>
              <a:r>
                <a:rPr lang="cs-CZ" dirty="0" smtClean="0">
                  <a:solidFill>
                    <a:schemeClr val="tx1"/>
                  </a:solidFill>
                </a:rPr>
                <a:t>type(a) </a:t>
              </a:r>
              <a:r>
                <a:rPr lang="cs-CZ" dirty="0" smtClean="0">
                  <a:solidFill>
                    <a:schemeClr val="tx1"/>
                  </a:solidFill>
                  <a:sym typeface="Wingdings" panose="05000000000000000000" pitchFamily="2" charset="2"/>
                </a:rPr>
                <a:t> </a:t>
              </a:r>
              <a:r>
                <a:rPr lang="cs-CZ" dirty="0" err="1" smtClean="0">
                  <a:solidFill>
                    <a:schemeClr val="tx1"/>
                  </a:solidFill>
                  <a:sym typeface="Wingdings" panose="05000000000000000000" pitchFamily="2" charset="2"/>
                </a:rPr>
                <a:t>str</a:t>
              </a:r>
              <a:endParaRPr lang="cs-CZ" dirty="0" smtClean="0">
                <a:solidFill>
                  <a:schemeClr val="tx1"/>
                </a:solidFill>
              </a:endParaRPr>
            </a:p>
          </p:txBody>
        </p:sp>
        <p:sp>
          <p:nvSpPr>
            <p:cNvPr id="17" name="TextovéPole 16"/>
            <p:cNvSpPr txBox="1"/>
            <p:nvPr/>
          </p:nvSpPr>
          <p:spPr>
            <a:xfrm>
              <a:off x="2771800" y="2562458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Python</a:t>
              </a:r>
              <a:endParaRPr lang="cs-CZ" dirty="0"/>
            </a:p>
          </p:txBody>
        </p:sp>
      </p:grpSp>
      <p:grpSp>
        <p:nvGrpSpPr>
          <p:cNvPr id="19" name="Skupina 18"/>
          <p:cNvGrpSpPr/>
          <p:nvPr/>
        </p:nvGrpSpPr>
        <p:grpSpPr>
          <a:xfrm>
            <a:off x="2339752" y="3228325"/>
            <a:ext cx="2160240" cy="1359649"/>
            <a:chOff x="2411760" y="2562458"/>
            <a:chExt cx="2160240" cy="1665475"/>
          </a:xfrm>
        </p:grpSpPr>
        <p:sp>
          <p:nvSpPr>
            <p:cNvPr id="20" name="Obdélník 19" title="Python"/>
            <p:cNvSpPr/>
            <p:nvPr/>
          </p:nvSpPr>
          <p:spPr>
            <a:xfrm>
              <a:off x="2411760" y="2931790"/>
              <a:ext cx="2160240" cy="12961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cs-CZ" dirty="0" err="1" smtClean="0">
                  <a:solidFill>
                    <a:schemeClr val="tx1"/>
                  </a:solidFill>
                </a:rPr>
                <a:t>int</a:t>
              </a:r>
              <a:r>
                <a:rPr lang="cs-CZ" dirty="0" smtClean="0">
                  <a:solidFill>
                    <a:schemeClr val="tx1"/>
                  </a:solidFill>
                </a:rPr>
                <a:t> a=5;</a:t>
              </a:r>
            </a:p>
            <a:p>
              <a:r>
                <a:rPr lang="cs-CZ" dirty="0" err="1" smtClean="0">
                  <a:solidFill>
                    <a:schemeClr val="tx1"/>
                  </a:solidFill>
                </a:rPr>
                <a:t>a.GetType</a:t>
              </a:r>
              <a:r>
                <a:rPr lang="cs-CZ" dirty="0" smtClean="0">
                  <a:solidFill>
                    <a:schemeClr val="tx1"/>
                  </a:solidFill>
                </a:rPr>
                <a:t>();</a:t>
              </a:r>
              <a:r>
                <a:rPr lang="cs-CZ" dirty="0" smtClean="0">
                  <a:solidFill>
                    <a:schemeClr val="tx1"/>
                  </a:solidFill>
                  <a:sym typeface="Wingdings" panose="05000000000000000000" pitchFamily="2" charset="2"/>
                </a:rPr>
                <a:t> </a:t>
              </a:r>
              <a:r>
                <a:rPr lang="cs-CZ" dirty="0" err="1" smtClean="0">
                  <a:solidFill>
                    <a:schemeClr val="tx1"/>
                  </a:solidFill>
                  <a:sym typeface="Wingdings" panose="05000000000000000000" pitchFamily="2" charset="2"/>
                </a:rPr>
                <a:t>int</a:t>
              </a:r>
              <a:endParaRPr lang="cs-CZ" dirty="0" smtClean="0">
                <a:solidFill>
                  <a:schemeClr val="tx1"/>
                </a:solidFill>
              </a:endParaRPr>
            </a:p>
          </p:txBody>
        </p:sp>
        <p:sp>
          <p:nvSpPr>
            <p:cNvPr id="21" name="TextovéPole 20"/>
            <p:cNvSpPr txBox="1"/>
            <p:nvPr/>
          </p:nvSpPr>
          <p:spPr>
            <a:xfrm>
              <a:off x="2771800" y="2562458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C#</a:t>
              </a:r>
              <a:endParaRPr lang="cs-CZ" dirty="0"/>
            </a:p>
          </p:txBody>
        </p:sp>
      </p:grpSp>
      <p:grpSp>
        <p:nvGrpSpPr>
          <p:cNvPr id="22" name="Skupina 21"/>
          <p:cNvGrpSpPr/>
          <p:nvPr/>
        </p:nvGrpSpPr>
        <p:grpSpPr>
          <a:xfrm>
            <a:off x="5004048" y="1416571"/>
            <a:ext cx="3816424" cy="3186211"/>
            <a:chOff x="5004048" y="1416571"/>
            <a:chExt cx="3816424" cy="3186211"/>
          </a:xfrm>
        </p:grpSpPr>
        <p:pic>
          <p:nvPicPr>
            <p:cNvPr id="2" name="Obrázek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4048" y="1416571"/>
              <a:ext cx="3240360" cy="2714027"/>
            </a:xfrm>
            <a:prstGeom prst="rect">
              <a:avLst/>
            </a:prstGeom>
          </p:spPr>
        </p:pic>
        <p:sp>
          <p:nvSpPr>
            <p:cNvPr id="7" name="TextovéPole 6"/>
            <p:cNvSpPr txBox="1"/>
            <p:nvPr/>
          </p:nvSpPr>
          <p:spPr>
            <a:xfrm>
              <a:off x="5004048" y="4141117"/>
              <a:ext cx="38164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200" dirty="0" smtClean="0"/>
                <a:t>Zdroj: </a:t>
              </a:r>
              <a:r>
                <a:rPr lang="cs-CZ" sz="1200" dirty="0" smtClean="0">
                  <a:hlinkClick r:id="rId4"/>
                </a:rPr>
                <a:t>https</a:t>
              </a:r>
              <a:r>
                <a:rPr lang="cs-CZ" sz="1200" dirty="0">
                  <a:hlinkClick r:id="rId4"/>
                </a:rPr>
                <a:t>://blogs.agilefaqs.com/2011/07/11/dynamic-typing-is-not-weak-typing/</a:t>
              </a:r>
              <a:endParaRPr lang="cs-CZ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64240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Volba jazyka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4764661"/>
            <a:chOff x="3670697" y="972765"/>
            <a:chExt cx="2255925" cy="4896935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99368"/>
              <a:ext cx="2252491" cy="4270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Praktická hlediska  výběru jazyka [2] a [5]: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Dostatečná obecnost – umožňuje naučit (nejen) základy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Vhodný pro učení – syntax, jasný zápis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 reálně použitelný – umožňuje řešit reálné problémy, široký výběr knihoven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 multiplatformní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 volně (snadno) dostupný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Stojí za ním silná komunita- další vývoj, dokumentace, výukové materiály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Existence kvalitních vývojových prostředí (IDE) 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výraznění syntaxe, formátování kódu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Snadnost překladu a spouštění kódu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Nástroje pro ladění a práce s chybou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Refaktoring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514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Jaký jazyk zvolit?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3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Volba jazyka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886677"/>
            <a:chOff x="3670697" y="972765"/>
            <a:chExt cx="2255925" cy="911292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99368"/>
              <a:ext cx="2252491" cy="28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514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Jaký jazyk zvolit?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268" y="775663"/>
            <a:ext cx="6711710" cy="4244360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5580112" y="4661049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Převzato z [5]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931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Volba jazyka </a:t>
            </a:r>
            <a:r>
              <a:rPr lang="cs-CZ" altLang="ko-KR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BlueJ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4487664"/>
            <a:chOff x="3670697" y="972765"/>
            <a:chExt cx="2255925" cy="4612236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99368"/>
              <a:ext cx="2252491" cy="3985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Prostředí pro Javu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Zaměřeno na OOP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Multiplatformní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Vizuální návrh aplikace (UML) – návrh architektury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Generování kódu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Široká komunita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Blueroom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1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err="1" smtClean="0">
                  <a:solidFill>
                    <a:schemeClr val="accent3"/>
                  </a:solidFill>
                  <a:cs typeface="Arial" pitchFamily="34" charset="0"/>
                </a:rPr>
                <a:t>BlueJ</a:t>
              </a:r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 (</a:t>
              </a:r>
              <a:r>
                <a:rPr lang="cs-CZ" altLang="ko-KR" sz="2000" b="1" dirty="0" err="1" smtClean="0">
                  <a:solidFill>
                    <a:schemeClr val="accent3"/>
                  </a:solidFill>
                  <a:cs typeface="Arial" pitchFamily="34" charset="0"/>
                </a:rPr>
                <a:t>BlueJ</a:t>
              </a:r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++)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7" name="Skupina 6"/>
          <p:cNvGrpSpPr/>
          <p:nvPr/>
        </p:nvGrpSpPr>
        <p:grpSpPr>
          <a:xfrm>
            <a:off x="4687176" y="1033649"/>
            <a:ext cx="3917271" cy="2370715"/>
            <a:chOff x="4687176" y="1033649"/>
            <a:chExt cx="3917271" cy="2370715"/>
          </a:xfrm>
        </p:grpSpPr>
        <p:pic>
          <p:nvPicPr>
            <p:cNvPr id="4" name="Obrázek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3140" y="1033649"/>
              <a:ext cx="3606412" cy="2093716"/>
            </a:xfrm>
            <a:prstGeom prst="rect">
              <a:avLst/>
            </a:prstGeom>
          </p:spPr>
        </p:pic>
        <p:sp>
          <p:nvSpPr>
            <p:cNvPr id="6" name="TextovéPole 5"/>
            <p:cNvSpPr txBox="1"/>
            <p:nvPr/>
          </p:nvSpPr>
          <p:spPr>
            <a:xfrm>
              <a:off x="4687176" y="3127365"/>
              <a:ext cx="39172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200" dirty="0"/>
                <a:t>Zdroj: https://www.macupdate.com/app/mac/9667/bluej</a:t>
              </a:r>
            </a:p>
          </p:txBody>
        </p:sp>
      </p:grpSp>
      <p:grpSp>
        <p:nvGrpSpPr>
          <p:cNvPr id="14" name="Skupina 13"/>
          <p:cNvGrpSpPr/>
          <p:nvPr/>
        </p:nvGrpSpPr>
        <p:grpSpPr>
          <a:xfrm>
            <a:off x="1937394" y="870630"/>
            <a:ext cx="1727653" cy="1760782"/>
            <a:chOff x="1937394" y="870630"/>
            <a:chExt cx="1727653" cy="1760782"/>
          </a:xfrm>
        </p:grpSpPr>
        <p:pic>
          <p:nvPicPr>
            <p:cNvPr id="2" name="Obrázek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7394" y="870630"/>
              <a:ext cx="1289703" cy="1625399"/>
            </a:xfrm>
            <a:prstGeom prst="rect">
              <a:avLst/>
            </a:prstGeom>
          </p:spPr>
        </p:pic>
        <p:sp>
          <p:nvSpPr>
            <p:cNvPr id="12" name="TextovéPole 11"/>
            <p:cNvSpPr txBox="1"/>
            <p:nvPr/>
          </p:nvSpPr>
          <p:spPr>
            <a:xfrm>
              <a:off x="1937394" y="2354413"/>
              <a:ext cx="17276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200" dirty="0"/>
                <a:t>Zdroj: www.bluej.org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812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Volba jazyka Python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595659"/>
            <a:chOff x="3670697" y="972765"/>
            <a:chExt cx="2255925" cy="5750986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99368"/>
              <a:ext cx="2252491" cy="5124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Autor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Guido van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Rossum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(1991), silná komunita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Podpora více paradigmat </a:t>
              </a:r>
            </a:p>
            <a:p>
              <a:pPr marL="1657350" lvl="3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Procedurální</a:t>
              </a:r>
            </a:p>
            <a:p>
              <a:pPr marL="1657350" lvl="3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OOP</a:t>
              </a:r>
            </a:p>
            <a:p>
              <a:pPr marL="1657350" lvl="3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Funkcionální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Multiplatformní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Volně ke stažení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Úsporné vyjadřování a dobrá čitelnost kódu (odsazování)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Existuje pro něj množství knihoven – od vědeckých po podporu výuky programování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Dostupná IDE pro vývoj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Jsou v něm tvořeny i reálné aplikace,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Další motivace:  programování 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IoT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webu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1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Python 3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17" name="Skupina 16"/>
          <p:cNvGrpSpPr/>
          <p:nvPr/>
        </p:nvGrpSpPr>
        <p:grpSpPr>
          <a:xfrm>
            <a:off x="6709778" y="1142083"/>
            <a:ext cx="1800200" cy="1236174"/>
            <a:chOff x="7009572" y="800995"/>
            <a:chExt cx="1800200" cy="1236174"/>
          </a:xfrm>
        </p:grpSpPr>
        <p:pic>
          <p:nvPicPr>
            <p:cNvPr id="15" name="Obrázek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800995"/>
              <a:ext cx="1058720" cy="1061314"/>
            </a:xfrm>
            <a:prstGeom prst="rect">
              <a:avLst/>
            </a:prstGeom>
          </p:spPr>
        </p:pic>
        <p:sp>
          <p:nvSpPr>
            <p:cNvPr id="16" name="TextovéPole 15"/>
            <p:cNvSpPr txBox="1"/>
            <p:nvPr/>
          </p:nvSpPr>
          <p:spPr>
            <a:xfrm>
              <a:off x="7009572" y="1760170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200" dirty="0"/>
                <a:t>Zdroj: www.python.org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779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Volba jazyka Python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4302998"/>
            <a:chOff x="3670697" y="972765"/>
            <a:chExt cx="2255925" cy="4422442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99368"/>
              <a:ext cx="2252491" cy="3795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Eclipse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+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PyDev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multiplatformní, open source IDE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začátečníky komplikované prostředí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Atom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moderní, multiplatformní, odlehčené IDE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použití Pythonu nutno přidat rozšíření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Pycharm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(Professional,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Comunity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): multiplatformní, profesionální IDE, 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Značně pomalé, po registraci  zdarma pro výuku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Pycharm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 Edu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IDE upravené pro výuku</a:t>
              </a:r>
            </a:p>
            <a:p>
              <a:pPr marL="1085850" lvl="2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Obsahuje výukové lekce</a:t>
              </a:r>
            </a:p>
            <a:p>
              <a:pPr marL="1085850" lvl="2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Možnost vytváření vlastních výukových kurzů</a:t>
              </a:r>
            </a:p>
            <a:p>
              <a:pPr marL="1085850" lvl="2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Podpora MOOC kurzů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8"/>
                </a:rPr>
                <a:t>Visual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8"/>
                </a:rPr>
                <a:t> Studio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+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9"/>
                </a:rPr>
                <a:t>PTVS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není multiplatformní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0"/>
                </a:rPr>
                <a:t>Visual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0"/>
                </a:rPr>
                <a:t> Studio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0"/>
                </a:rPr>
                <a:t>Code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1"/>
                </a:rPr>
                <a:t>Spyder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2"/>
                </a:rPr>
                <a:t>Sublime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2"/>
                </a:rPr>
                <a:t> 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1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Python 3 IDE pro výuku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956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Volba jazyka Python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3749000"/>
            <a:chOff x="3670697" y="972765"/>
            <a:chExt cx="2255925" cy="3853066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99368"/>
              <a:ext cx="2252491" cy="3226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Hry a multimédia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3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Arcade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modul pro arkádové hry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Pygame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 pro tvorbu her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Pyglet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pro 3D grafiku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Želví grafika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Turtle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– modul pro želví grafiku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Pillow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(PIL) – modul pro práci s grafikou 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8"/>
                </a:rPr>
                <a:t>Výukové kurzy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9"/>
                </a:rPr>
                <a:t>Vizualizátor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běhu kódu pro Python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1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Python 3 podpora pro výuku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316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Programování na škole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3984775"/>
            <a:chOff x="3670697" y="972765"/>
            <a:chExt cx="2255925" cy="3984775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00100" lvl="1" indent="-342900">
                <a:buFont typeface="+mj-lt"/>
                <a:buAutoNum type="arabicPeriod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Seznamte se s možnostmi grafické reprezentace algoritmů pomocí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vývojových diagramů,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Nassi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Shneidermanových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diagramů (strukturogramů) a kopenogramů. Pomocí výše uvedených vizualizujte algoritmus  řazení výběrem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selection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sort).</a:t>
              </a:r>
            </a:p>
            <a:p>
              <a:pPr marL="800100" lvl="1" indent="-342900">
                <a:buFont typeface="+mj-lt"/>
                <a:buAutoNum type="arabicPeriod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prostředí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BlueJ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si připravte libovolný návrhový vzor.</a:t>
              </a:r>
            </a:p>
            <a:p>
              <a:pPr marL="800100" lvl="1" indent="-342900">
                <a:buFont typeface="+mj-lt"/>
                <a:buAutoNum type="arabicPeriod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Seznamte se </a:t>
              </a:r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Pycharm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Edu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Vyzkoušejte úvodní výukový kurz pro Python.</a:t>
              </a:r>
            </a:p>
            <a:p>
              <a:pPr marL="800100" lvl="1" indent="-342900">
                <a:buFont typeface="+mj-lt"/>
                <a:buAutoNum type="arabicPeriod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Zkuste uvést možné výhody a nevýhody dynamicky a staticky typovaných jazyků při výuce programování na SŠ.</a:t>
              </a:r>
            </a:p>
            <a:p>
              <a:pPr marL="800100" lvl="1" indent="-342900">
                <a:buFont typeface="+mj-lt"/>
                <a:buAutoNum type="arabicPeriod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Úlohy k samostatnému řešení: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099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47460" y="339502"/>
            <a:ext cx="6662518" cy="3021160"/>
            <a:chOff x="3670697" y="972765"/>
            <a:chExt cx="2255925" cy="325160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1"/>
              <a:ext cx="2252491" cy="2683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Vývojový diagram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Nassi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–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Shneidermanův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 diagram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Kopenogram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Prostředí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BlueJ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tutoriál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Motivace proč Python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9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Literatura doporučená ke studiu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69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47460" y="339502"/>
            <a:ext cx="6662518" cy="1636166"/>
            <a:chOff x="3670697" y="972765"/>
            <a:chExt cx="2255925" cy="1760966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2"/>
              <a:ext cx="2252491" cy="1192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9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Zdroje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Obdélník 11"/>
          <p:cNvSpPr/>
          <p:nvPr/>
        </p:nvSpPr>
        <p:spPr>
          <a:xfrm>
            <a:off x="1857602" y="869311"/>
            <a:ext cx="666779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[1] PECINOVSKÝ, Rudolf. Začlenění návrhových vzorů do výuky programování [online]. [cit. 2018-08-07]. Dostupné z: 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2"/>
              </a:rPr>
              <a:t>http://</a:t>
            </a: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2"/>
              </a:rPr>
              <a:t>vyuka.pecinovsky.cz/prispevky/2005-OB_Zacleneni_navrhovych_vzoru_do_vyuky_programovani.pdf</a:t>
            </a:r>
            <a:endParaRPr lang="cs-CZ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[2] </a:t>
            </a:r>
            <a:r>
              <a:rPr lang="cs-CZ" sz="1200" dirty="0"/>
              <a:t>RÝDLO, Lukáš. </a:t>
            </a:r>
            <a:r>
              <a:rPr lang="cs-CZ" sz="1200" i="1" dirty="0"/>
              <a:t>Programovací jazyky pro výuku programování na SŠ</a:t>
            </a:r>
            <a:r>
              <a:rPr lang="cs-CZ" sz="1200" dirty="0"/>
              <a:t> [online]. Brno 2012 [cit. 2018-08-09]. Dostupné z: </a:t>
            </a:r>
            <a:r>
              <a:rPr lang="cs-CZ" sz="1200" dirty="0">
                <a:hlinkClick r:id="rId3"/>
              </a:rPr>
              <a:t>https://is.muni.cz/</a:t>
            </a:r>
            <a:r>
              <a:rPr lang="cs-CZ" sz="1200" dirty="0" err="1">
                <a:hlinkClick r:id="rId3"/>
              </a:rPr>
              <a:t>th</a:t>
            </a:r>
            <a:r>
              <a:rPr lang="cs-CZ" sz="1200" dirty="0">
                <a:hlinkClick r:id="rId3"/>
              </a:rPr>
              <a:t>/ioi2f/dp.pdf</a:t>
            </a:r>
            <a:r>
              <a:rPr lang="cs-CZ" sz="1200" dirty="0"/>
              <a:t>. </a:t>
            </a:r>
            <a:r>
              <a:rPr lang="cs-CZ" sz="1200" dirty="0" err="1"/>
              <a:t>Diplmová</a:t>
            </a:r>
            <a:r>
              <a:rPr lang="cs-CZ" sz="1200" dirty="0"/>
              <a:t>. Masarykova Univerzita, Fakulta Informatiky. Vedoucí práce Doc. RNDr. Tomáš </a:t>
            </a:r>
            <a:r>
              <a:rPr lang="cs-CZ" sz="1200" dirty="0" err="1"/>
              <a:t>Pitner</a:t>
            </a:r>
            <a:r>
              <a:rPr lang="cs-CZ" sz="1200" dirty="0"/>
              <a:t>, Ph.D.</a:t>
            </a:r>
            <a:endParaRPr lang="cs-CZ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[3] 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EHLERT, Albrecht a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Carsten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SCHULTE. 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Empirical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comparison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of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objects-first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and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objects-later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 [online]. In: . 2009 [cit. 2018-08-07]. DOI: 10.1145/1584322.1584326. ISBN 978-160-5586-151. Dostupné z: 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4"/>
              </a:rPr>
              <a:t>http://</a:t>
            </a: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4"/>
              </a:rPr>
              <a:t>portal.acm.org/citation.cfm?doid=1584322.1584326</a:t>
            </a:r>
            <a:endParaRPr lang="cs-CZ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[4]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DIETHELM, Ira, Leif GEIGER a Albert ZÜNDORF. Teaching Modeling with Objects First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</a:t>
            </a: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[cit. 2018-08-07]. Dostupné z 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5"/>
              </a:rPr>
              <a:t>https://</a:t>
            </a: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5"/>
              </a:rPr>
              <a:t>www.researchgate.net/profile/Albert_Zuendorf/publication/228916513_Teaching_modeling_with_objects_first/links/09e4150bc7a3b08e9a000000.pdf</a:t>
            </a:r>
            <a:endParaRPr lang="cs-CZ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[5] 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MANNILA, Linda a Michael DE RAADT. 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An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objective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comparison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of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languages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for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teaching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introductory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programming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 [online]. 2006 [cit. 2018-08-08]. DOI: 10.1145/1315803.1315811. ISBN 1404-3203. Dostupné z: 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6"/>
              </a:rPr>
              <a:t>http://portal.acm.org/citation.cfm?doid=1315803.1315811</a:t>
            </a:r>
            <a:endParaRPr lang="cs-CZ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sz="1200" u="sng" dirty="0"/>
              <a:t/>
            </a:r>
            <a:br>
              <a:rPr lang="cs-CZ" sz="1200" u="sng" dirty="0"/>
            </a:br>
            <a:endParaRPr lang="cs-CZ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sz="1200" u="sng" dirty="0">
                <a:solidFill>
                  <a:srgbClr val="533E2D"/>
                </a:solidFill>
                <a:latin typeface="Open Sans"/>
              </a:rPr>
              <a:t/>
            </a:r>
            <a:br>
              <a:rPr lang="en-US" sz="1200" u="sng" dirty="0">
                <a:solidFill>
                  <a:srgbClr val="533E2D"/>
                </a:solidFill>
                <a:latin typeface="Open Sans"/>
              </a:rPr>
            </a:br>
            <a:endParaRPr lang="cs-CZ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88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Programování na SŠ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6016100"/>
            <a:chOff x="3670697" y="972765"/>
            <a:chExt cx="2255925" cy="601610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5447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Cíle programování se liší od typu školy: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Rozvoj algoritmického myšlení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 algoritmizace problémů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ybrané algoritmy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Popis algoritmů např. grafický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Seznámení/ovládnutí  </a:t>
              </a:r>
              <a:r>
                <a:rPr lang="cs-CZ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daného programovacího jazyka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Použití OO a strukturovaného paradigmatu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Návrh a vývoj aplikací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Návrh popis aplikace  pomocí UML diagramů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Ladění a testování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	</a:t>
              </a:r>
            </a:p>
            <a:p>
              <a:endParaRPr lang="cs-CZ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Co chceme naučit na SŠ ?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139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Programování na SŠ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6166431"/>
            <a:chOff x="3670697" y="972765"/>
            <a:chExt cx="2255925" cy="7934448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7365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Imperativní paradigma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Strukturované/ Procedurální paradigma</a:t>
              </a:r>
              <a:r>
                <a:rPr lang="en-GB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(C,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GB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Python)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Objektově orientované paradigma (C++,C</a:t>
              </a:r>
              <a:r>
                <a:rPr lang="en-GB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#, Python)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Deklarativní paradigma	</a:t>
              </a:r>
              <a:r>
                <a:rPr lang="en-GB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(nap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ř. i </a:t>
              </a:r>
              <a:r>
                <a:rPr lang="en-GB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SQL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C# + LINQ</a:t>
              </a:r>
              <a:r>
                <a:rPr lang="en-GB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Funkcionální paradigma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Scheme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F</a:t>
              </a:r>
              <a:r>
                <a:rPr lang="en-GB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#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Python)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Logické (Prolog)</a:t>
              </a:r>
              <a:endParaRPr lang="en-GB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en-GB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Multiparadigmatick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é – jedno paradigma je dominantní, ostatní třeba jako doplněk, rozšíření (LINQ)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Další paradigmata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např. událostmi řízené programování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Event-driven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programming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při tvorbě GUI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aplikací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514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Programovací paradigmata na SŠ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737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Procedurální konstrukty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6443430"/>
            <a:chOff x="3670697" y="972765"/>
            <a:chExt cx="2255925" cy="829087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772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atové typy  a proměnné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ýrazy, logické výrazy, podmínky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ykly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unkce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rekurze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Kolekce (principy, implementace, použití)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Lineární: pole, seznam, fronta, zásobník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sociativní: množiny, slovníky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rafy: stromy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	</a:t>
              </a:r>
            </a:p>
            <a:p>
              <a:endParaRPr lang="cs-CZ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514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Co učit? 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464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OOP konstrukty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612433"/>
            <a:chOff x="3670697" y="972765"/>
            <a:chExt cx="2255925" cy="7221613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6653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řídy a objekty,  instance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Atributy, vlastnosti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metody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Řízení toku kódu – podmínky,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iterace 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Použití objektů (seznamy, slovníky)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Kompozice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 agregace objektů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Rozhraní, dědičnost,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polymorfismus 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514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Co učit? 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366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Procedural-first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6443430"/>
            <a:chOff x="3670697" y="972765"/>
            <a:chExt cx="2255925" cy="8290867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7722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Přehled některých metodik  z [1]  a [2]: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Procedural-first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nejprve se učí procedurální konstrukty a později s dodává objektová nadstavba.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Velmi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rozšířený v knihách (nikoliv čistě, často je použitá OOP terminologie)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Použití některých jazyků, např. C,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vede k HW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detailům.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 vhodné použít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multiparadigmatický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jazyk, při zavádění OOP nedochází k problémům se změnou jazyka.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Často kritizovaný:</a:t>
              </a:r>
            </a:p>
            <a:p>
              <a:pPr marL="1200150" lvl="2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Reálné aplikace jsou většinou OOP</a:t>
              </a:r>
            </a:p>
            <a:p>
              <a:pPr marL="1200150" lvl="2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Může se zvrhnout ve výuku syntaxe</a:t>
              </a:r>
            </a:p>
            <a:p>
              <a:pPr marL="1200150" lvl="2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Mělká znalost principů a užití OOP</a:t>
              </a:r>
            </a:p>
            <a:p>
              <a:pPr marL="1200150" lvl="2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514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Metodiky výuky (nejen) na SŠ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385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Object-first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6720429"/>
            <a:chOff x="3670697" y="972765"/>
            <a:chExt cx="2255925" cy="8647284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19"/>
              <a:ext cx="2252491" cy="8078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Object-first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nejprve se učí principy OOP, objekt, třída, instance, metody a atributy. Řízení toku programu a iterace/cykly až poté. Následují „pokročilejší“  OOP techniky jako dědičnost a interface.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Nutnost se věnovat i metodice OOP (např. zapouzdření, duplicita kódu, specializace entit apod.)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Může být náročná na přípravu učitele – tvorba komplexnějších programů pro ukázání výhod OOP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Kritika</a:t>
              </a:r>
            </a:p>
            <a:p>
              <a:pPr marL="1200150" lvl="2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OOP jazyky jsou často složité</a:t>
              </a:r>
            </a:p>
            <a:p>
              <a:pPr marL="1200150" lvl="2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Nutnost psát mnoho kódu</a:t>
              </a:r>
            </a:p>
            <a:p>
              <a:pPr marL="1200150" lvl="2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Často kladen malý důraz na rozhraní</a:t>
              </a:r>
            </a:p>
            <a:p>
              <a:pPr marL="1200150" lvl="2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Opomíjí návrhové vzory (důležitá součást OOP)</a:t>
              </a:r>
            </a:p>
            <a:p>
              <a:pPr marL="1200150" lvl="2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514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Metodiky výuky (nejen) na SŠ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41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Další metodiky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103625"/>
            <a:chOff x="3670697" y="972765"/>
            <a:chExt cx="2255925" cy="6566916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99367"/>
              <a:ext cx="2252491" cy="5940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Další okrajové metodiky:</a:t>
              </a:r>
            </a:p>
            <a:p>
              <a:pPr algn="just"/>
              <a:endParaRPr lang="cs-CZ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Model-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first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nejprve se modeluje problém (UML), pak OON a pak teprve řízení toku kódu. Výhodou je komplexní přístup k návrhu software.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Hardware-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first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začíná se funkcí HW, pak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nízkoúrovňové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programování (strojový kód), poté vyšší programovací jazyk.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Algorithms-first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výuka začíná psaním algoritmů v pseudokódu.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514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Metodiky výuky (nejen) na SŠ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82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  <a:endParaRPr lang="en-US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Volba jazyka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47663" y="252685"/>
            <a:ext cx="6972456" cy="4456885"/>
            <a:chOff x="3565752" y="972765"/>
            <a:chExt cx="2360870" cy="4580603"/>
          </a:xfrm>
        </p:grpSpPr>
        <p:sp>
          <p:nvSpPr>
            <p:cNvPr id="9" name="TextBox 8"/>
            <p:cNvSpPr txBox="1"/>
            <p:nvPr/>
          </p:nvSpPr>
          <p:spPr>
            <a:xfrm>
              <a:off x="3565752" y="1599367"/>
              <a:ext cx="2357436" cy="395400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endParaRPr lang="cs-CZ" altLang="ko-KR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sz="1600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Mentální model programátora je formován prvním programovacím jazykem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</a:p>
            <a:p>
              <a:pPr algn="r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r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N.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Wirth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[4]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Teoretická hlediska: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Silně/slabě typovaný</a:t>
              </a: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		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514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Jaký jazyk zvolit?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7" name="Skupina 6"/>
          <p:cNvGrpSpPr/>
          <p:nvPr/>
        </p:nvGrpSpPr>
        <p:grpSpPr>
          <a:xfrm>
            <a:off x="2411760" y="2562458"/>
            <a:ext cx="2160240" cy="1665475"/>
            <a:chOff x="2411760" y="2562458"/>
            <a:chExt cx="2160240" cy="1665475"/>
          </a:xfrm>
        </p:grpSpPr>
        <p:sp>
          <p:nvSpPr>
            <p:cNvPr id="4" name="Obdélník 3" title="Python"/>
            <p:cNvSpPr/>
            <p:nvPr/>
          </p:nvSpPr>
          <p:spPr>
            <a:xfrm>
              <a:off x="2411760" y="2931790"/>
              <a:ext cx="2160240" cy="12961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cs-CZ" dirty="0" smtClean="0">
                  <a:solidFill>
                    <a:schemeClr val="tx1"/>
                  </a:solidFill>
                </a:rPr>
                <a:t>a=5</a:t>
              </a:r>
            </a:p>
            <a:p>
              <a:r>
                <a:rPr lang="cs-CZ" dirty="0" smtClean="0">
                  <a:solidFill>
                    <a:schemeClr val="tx1"/>
                  </a:solidFill>
                </a:rPr>
                <a:t>b</a:t>
              </a:r>
              <a:r>
                <a:rPr lang="cs-CZ" dirty="0">
                  <a:solidFill>
                    <a:schemeClr val="tx1"/>
                  </a:solidFill>
                </a:rPr>
                <a:t>="10" </a:t>
              </a:r>
              <a:endParaRPr lang="cs-CZ" dirty="0" smtClean="0">
                <a:solidFill>
                  <a:schemeClr val="tx1"/>
                </a:solidFill>
              </a:endParaRPr>
            </a:p>
            <a:p>
              <a:r>
                <a:rPr lang="cs-CZ" dirty="0" smtClean="0">
                  <a:solidFill>
                    <a:schemeClr val="tx1"/>
                  </a:solidFill>
                </a:rPr>
                <a:t>c=</a:t>
              </a:r>
              <a:r>
                <a:rPr lang="cs-CZ" dirty="0" err="1" smtClean="0">
                  <a:solidFill>
                    <a:schemeClr val="tx1"/>
                  </a:solidFill>
                </a:rPr>
                <a:t>a+b</a:t>
              </a:r>
              <a:r>
                <a:rPr lang="cs-CZ" dirty="0" smtClean="0">
                  <a:solidFill>
                    <a:schemeClr val="tx1"/>
                  </a:solidFill>
                </a:rPr>
                <a:t> </a:t>
              </a:r>
              <a:r>
                <a:rPr lang="cs-CZ" dirty="0" smtClean="0">
                  <a:solidFill>
                    <a:schemeClr val="tx1"/>
                  </a:solidFill>
                  <a:sym typeface="Wingdings" panose="05000000000000000000" pitchFamily="2" charset="2"/>
                </a:rPr>
                <a:t></a:t>
              </a:r>
            </a:p>
            <a:p>
              <a:r>
                <a:rPr lang="en-US" sz="1200" dirty="0">
                  <a:solidFill>
                    <a:schemeClr val="tx1"/>
                  </a:solidFill>
                </a:rPr>
                <a:t>unsupported operand type(s) for +: '</a:t>
              </a:r>
              <a:r>
                <a:rPr lang="en-US" sz="1200" dirty="0" err="1">
                  <a:solidFill>
                    <a:schemeClr val="tx1"/>
                  </a:solidFill>
                </a:rPr>
                <a:t>int</a:t>
              </a:r>
              <a:r>
                <a:rPr lang="en-US" sz="1200" dirty="0">
                  <a:solidFill>
                    <a:schemeClr val="tx1"/>
                  </a:solidFill>
                </a:rPr>
                <a:t>' and '</a:t>
              </a:r>
              <a:r>
                <a:rPr lang="en-US" sz="1200" dirty="0" err="1">
                  <a:solidFill>
                    <a:schemeClr val="tx1"/>
                  </a:solidFill>
                </a:rPr>
                <a:t>str</a:t>
              </a:r>
              <a:r>
                <a:rPr lang="en-US" sz="1200" dirty="0">
                  <a:solidFill>
                    <a:schemeClr val="tx1"/>
                  </a:solidFill>
                </a:rPr>
                <a:t>'</a:t>
              </a:r>
              <a:endParaRPr lang="cs-CZ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TextovéPole 5"/>
            <p:cNvSpPr txBox="1"/>
            <p:nvPr/>
          </p:nvSpPr>
          <p:spPr>
            <a:xfrm>
              <a:off x="2771800" y="2562458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Python</a:t>
              </a:r>
              <a:endParaRPr lang="cs-CZ" dirty="0"/>
            </a:p>
          </p:txBody>
        </p:sp>
      </p:grpSp>
      <p:grpSp>
        <p:nvGrpSpPr>
          <p:cNvPr id="14" name="Skupina 13"/>
          <p:cNvGrpSpPr/>
          <p:nvPr/>
        </p:nvGrpSpPr>
        <p:grpSpPr>
          <a:xfrm>
            <a:off x="4949433" y="2562458"/>
            <a:ext cx="2160240" cy="1665475"/>
            <a:chOff x="2411760" y="2562458"/>
            <a:chExt cx="2160240" cy="1665475"/>
          </a:xfrm>
        </p:grpSpPr>
        <p:sp>
          <p:nvSpPr>
            <p:cNvPr id="15" name="Obdélník 14" title="Python"/>
            <p:cNvSpPr/>
            <p:nvPr/>
          </p:nvSpPr>
          <p:spPr>
            <a:xfrm>
              <a:off x="2411760" y="2931790"/>
              <a:ext cx="2160240" cy="12961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cs-CZ" dirty="0" smtClean="0">
                  <a:solidFill>
                    <a:schemeClr val="tx1"/>
                  </a:solidFill>
                </a:rPr>
                <a:t>$</a:t>
              </a:r>
              <a:r>
                <a:rPr lang="cs-CZ" dirty="0">
                  <a:solidFill>
                    <a:schemeClr val="tx1"/>
                  </a:solidFill>
                </a:rPr>
                <a:t>a=5</a:t>
              </a:r>
            </a:p>
            <a:p>
              <a:r>
                <a:rPr lang="cs-CZ" dirty="0">
                  <a:solidFill>
                    <a:schemeClr val="tx1"/>
                  </a:solidFill>
                </a:rPr>
                <a:t>$b="10"</a:t>
              </a:r>
            </a:p>
            <a:p>
              <a:r>
                <a:rPr lang="cs-CZ" dirty="0">
                  <a:solidFill>
                    <a:schemeClr val="tx1"/>
                  </a:solidFill>
                </a:rPr>
                <a:t>$c=$a+$b </a:t>
              </a:r>
              <a:r>
                <a:rPr lang="cs-CZ" dirty="0">
                  <a:solidFill>
                    <a:schemeClr val="tx1"/>
                  </a:solidFill>
                  <a:sym typeface="Wingdings" panose="05000000000000000000" pitchFamily="2" charset="2"/>
                </a:rPr>
                <a:t> c=15</a:t>
              </a:r>
              <a:endParaRPr lang="cs-CZ" dirty="0">
                <a:solidFill>
                  <a:schemeClr val="tx1"/>
                </a:solidFill>
              </a:endParaRPr>
            </a:p>
          </p:txBody>
        </p:sp>
        <p:sp>
          <p:nvSpPr>
            <p:cNvPr id="16" name="TextovéPole 15"/>
            <p:cNvSpPr txBox="1"/>
            <p:nvPr/>
          </p:nvSpPr>
          <p:spPr>
            <a:xfrm>
              <a:off x="2771800" y="2562458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Perl</a:t>
              </a:r>
              <a:endParaRPr lang="cs-CZ" dirty="0"/>
            </a:p>
          </p:txBody>
        </p:sp>
      </p:grpSp>
    </p:spTree>
    <p:extLst>
      <p:ext uri="{BB962C8B-B14F-4D97-AF65-F5344CB8AC3E}">
        <p14:creationId xmlns:p14="http://schemas.microsoft.com/office/powerpoint/2010/main" val="38134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6B7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8687C9484C90409087ED73891B2516" ma:contentTypeVersion="5" ma:contentTypeDescription="Vytvoří nový dokument" ma:contentTypeScope="" ma:versionID="1813bc897ae034a85cf19053ace78ec4">
  <xsd:schema xmlns:xsd="http://www.w3.org/2001/XMLSchema" xmlns:xs="http://www.w3.org/2001/XMLSchema" xmlns:p="http://schemas.microsoft.com/office/2006/metadata/properties" xmlns:ns2="ef98f650-83bb-45d6-8d6b-04d47827feec" targetNamespace="http://schemas.microsoft.com/office/2006/metadata/properties" ma:root="true" ma:fieldsID="40480b0384fe93c0831f53a1c3357d14" ns2:_="">
    <xsd:import namespace="ef98f650-83bb-45d6-8d6b-04d47827fe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98f650-83bb-45d6-8d6b-04d47827f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26A750F-ACAA-4D0F-86AD-3EC241CEFBB4}"/>
</file>

<file path=customXml/itemProps2.xml><?xml version="1.0" encoding="utf-8"?>
<ds:datastoreItem xmlns:ds="http://schemas.openxmlformats.org/officeDocument/2006/customXml" ds:itemID="{8B62E09A-ED2E-4EA0-9038-D236E10C12A4}"/>
</file>

<file path=customXml/itemProps3.xml><?xml version="1.0" encoding="utf-8"?>
<ds:datastoreItem xmlns:ds="http://schemas.openxmlformats.org/officeDocument/2006/customXml" ds:itemID="{E4607FB8-49C6-4BC3-A305-F174D689F578}"/>
</file>

<file path=docProps/app.xml><?xml version="1.0" encoding="utf-8"?>
<Properties xmlns="http://schemas.openxmlformats.org/officeDocument/2006/extended-properties" xmlns:vt="http://schemas.openxmlformats.org/officeDocument/2006/docPropsVTypes">
  <TotalTime>6511</TotalTime>
  <Words>1930</Words>
  <Application>Microsoft Office PowerPoint</Application>
  <PresentationFormat>Předvádění na obrazovce (16:9)</PresentationFormat>
  <Paragraphs>365</Paragraphs>
  <Slides>19</Slides>
  <Notes>16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19</vt:i4>
      </vt:variant>
    </vt:vector>
  </HeadingPairs>
  <TitlesOfParts>
    <vt:vector size="22" baseType="lpstr">
      <vt:lpstr>Cover and End Slide Master</vt:lpstr>
      <vt:lpstr>Contents Slide Master</vt:lpstr>
      <vt:lpstr>Section Break Slide Master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Kamil</cp:lastModifiedBy>
  <cp:revision>240</cp:revision>
  <dcterms:created xsi:type="dcterms:W3CDTF">2016-12-05T23:26:54Z</dcterms:created>
  <dcterms:modified xsi:type="dcterms:W3CDTF">2018-08-24T08:29:34Z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0x010100DA8687C9484C90409087ED73891B2516</vt:lpwstr>
  </property>
</Properties>
</file>