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3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5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5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2"/>
  </p:notesMasterIdLst>
  <p:handoutMasterIdLst>
    <p:handoutMasterId r:id="rId23"/>
  </p:handoutMasterIdLst>
  <p:sldIdLst>
    <p:sldId id="256" r:id="rId4"/>
    <p:sldId id="393" r:id="rId5"/>
    <p:sldId id="400" r:id="rId6"/>
    <p:sldId id="402" r:id="rId7"/>
    <p:sldId id="398" r:id="rId8"/>
    <p:sldId id="399" r:id="rId9"/>
    <p:sldId id="404" r:id="rId10"/>
    <p:sldId id="403" r:id="rId11"/>
    <p:sldId id="405" r:id="rId12"/>
    <p:sldId id="410" r:id="rId13"/>
    <p:sldId id="406" r:id="rId14"/>
    <p:sldId id="407" r:id="rId15"/>
    <p:sldId id="411" r:id="rId16"/>
    <p:sldId id="413" r:id="rId17"/>
    <p:sldId id="408" r:id="rId18"/>
    <p:sldId id="409" r:id="rId19"/>
    <p:sldId id="412" r:id="rId20"/>
    <p:sldId id="372" r:id="rId2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648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-20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Pyton/strom.py" TargetMode="External"/><Relationship Id="rId2" Type="http://schemas.openxmlformats.org/officeDocument/2006/relationships/hyperlink" Target="Programy/Grafika-Pyton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llow.readthedocs.io/en/latest/index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Pyton/zrcadlo.p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hyperlink" Target="file:///C:/Users/Kamil/Desktop/Krej&#269;&#237;%20-%20didaktika/&#353;achovnice%208x8.sb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Grafika-Scratch/&#353;achovnice%208x8%20(verze%20s%20obrazky).sb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Pyton/sachovnice.py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hyperlink" Target="Programy/Grafika-Pyton/obdelnik_var1.py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python.org/3.0/library/turtle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umimeprogramovat.cz/zelvi-grafik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Scratch/obdelnik.sb2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Pyton/obdelnik_var1.py" TargetMode="External"/><Relationship Id="rId2" Type="http://schemas.openxmlformats.org/officeDocument/2006/relationships/hyperlink" Target="Programy/Grafika-Pyton/obdelnik.py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Grafika-Pyton/obdelniky.py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hyperlink" Target="file:///C:/Users/Kamil/Desktop/Krej&#269;&#237;%20-%20didaktika/spirala.sb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Programy/Grafika-Pyton/spirala_rekurze.py" TargetMode="External"/><Relationship Id="rId2" Type="http://schemas.openxmlformats.org/officeDocument/2006/relationships/hyperlink" Target="Programy/Grafika-Pyton/spirala.py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Grafika-Pyton/spirala_text.py" TargetMode="External"/><Relationship Id="rId4" Type="http://schemas.openxmlformats.org/officeDocument/2006/relationships/hyperlink" Target="Programy/Grafika-Pyton/spirala_jina.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Práce s grafikou </a:t>
            </a:r>
            <a:r>
              <a:rPr lang="cs-CZ" altLang="ko-KR" dirty="0"/>
              <a:t>–</a:t>
            </a:r>
            <a:r>
              <a:rPr lang="cs-CZ" altLang="ko-KR" dirty="0" smtClean="0">
                <a:ea typeface="맑은 고딕" pitchFamily="50" charset="-127"/>
              </a:rPr>
              <a:t> </a:t>
            </a:r>
            <a:r>
              <a:rPr lang="cs-CZ" altLang="ko-KR" dirty="0" smtClean="0">
                <a:ea typeface="맑은 고딕" pitchFamily="50" charset="-127"/>
              </a:rPr>
              <a:t>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Želví grafika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PIL/</a:t>
            </a:r>
            <a:r>
              <a:rPr lang="cs-CZ" altLang="ko-KR" sz="1600" b="1" dirty="0" err="1" smtClean="0"/>
              <a:t>Pillow</a:t>
            </a: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95686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169441"/>
            <a:chOff x="3670697" y="972765"/>
            <a:chExt cx="2255925" cy="416944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file"/>
                </a:rPr>
                <a:t>Ukázka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file"/>
                </a:rPr>
                <a:t>vyplnění obrazce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na spirálu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Procvičení goniometrických funkcí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Cykly a dekompozice problému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(SŠ) Pomocí rekurze generujte 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fraktální strom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Náročnější úloha na rekurzi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Experimenty s parametry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Želví grafika – 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úlohy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360" y="1047969"/>
            <a:ext cx="1737088" cy="188382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359" y="3349752"/>
            <a:ext cx="1737089" cy="174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6849190"/>
            <a:chOff x="3634341" y="972765"/>
            <a:chExt cx="2332070" cy="6849190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Modul s podporou grafiky pro Python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Vykreslování pomocí pixelů (modul Image)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Vykreslování pomocí grafických primitiv (modul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ImageDraw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s fonty (modul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ImageFont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Transformace obrazů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Transformace barev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Tvorba náhledů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Vhodný pro tvorbu reálných programů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Dokumentace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Použití PIL/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Pillow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02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5741194"/>
            <a:chOff x="3634341" y="972765"/>
            <a:chExt cx="2332070" cy="5741194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Vytvořte v Pythonu program, který ze vstupního obrázku udělá zrcadlově otočenou kopii. Variantou je, že pravá část obrázku bude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zrcadlením části levé. Řešení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je procvičit práci s dvourozměrným polem (maticí)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vnořených cykl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ů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Práce s grafikou – z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rcadlení obrázku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847" y="2859782"/>
            <a:ext cx="1552025" cy="187428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332" y="2859782"/>
            <a:ext cx="1521804" cy="187428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859782"/>
            <a:ext cx="1512168" cy="1874287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937394" y="4803998"/>
            <a:ext cx="6090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Zdroj obrázku: https</a:t>
            </a:r>
            <a:r>
              <a:rPr lang="cs-CZ" sz="1200" dirty="0"/>
              <a:t>://cs.m.wikipedia.org/wiki/Soubor:Mona_Lisa_face_800x800px.jpg</a:t>
            </a:r>
          </a:p>
        </p:txBody>
      </p:sp>
    </p:spTree>
    <p:extLst>
      <p:ext uri="{BB962C8B-B14F-4D97-AF65-F5344CB8AC3E}">
        <p14:creationId xmlns:p14="http://schemas.microsoft.com/office/powerpoint/2010/main" val="8523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Nakreslení šachovnice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153778"/>
            <a:chOff x="3648361" y="972765"/>
            <a:chExt cx="2278261" cy="3153778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vykreslí šachovnici, včetně okraje.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Ilustrace použití vnořených cyklů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Práce s grafickými primitivy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394" y="2067694"/>
            <a:ext cx="1760984" cy="176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176229"/>
            <a:chOff x="3640732" y="972765"/>
            <a:chExt cx="2332070" cy="1176229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Práce s grafikou – šachovnice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1830930" y="1059582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Řešení a) - hlavní program</a:t>
            </a:r>
            <a:endParaRPr lang="cs-CZ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28629"/>
            <a:ext cx="20383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15596"/>
            <a:ext cx="208597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Zakřivená spojnice 5"/>
          <p:cNvCxnSpPr/>
          <p:nvPr/>
        </p:nvCxnSpPr>
        <p:spPr>
          <a:xfrm rot="5400000" flipH="1" flipV="1">
            <a:off x="3037748" y="1553729"/>
            <a:ext cx="3068504" cy="2976141"/>
          </a:xfrm>
          <a:prstGeom prst="curvedConnector5">
            <a:avLst>
              <a:gd name="adj1" fmla="val -8058"/>
              <a:gd name="adj2" fmla="val 49600"/>
              <a:gd name="adj3" fmla="val 1074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1937394" y="4770264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program"/>
              </a:rPr>
              <a:t>Zdrojový kód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809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416825" cy="1730227"/>
            <a:chOff x="3594552" y="972765"/>
            <a:chExt cx="2378250" cy="1730227"/>
          </a:xfrm>
        </p:grpSpPr>
        <p:sp>
          <p:nvSpPr>
            <p:cNvPr id="9" name="TextBox 8"/>
            <p:cNvSpPr txBox="1"/>
            <p:nvPr/>
          </p:nvSpPr>
          <p:spPr>
            <a:xfrm>
              <a:off x="3594552" y="1779662"/>
              <a:ext cx="23782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b) Vykreslení černých polí jako otisk obrázku (vloží bitmapu)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Práce s grafikou – šachovnice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54977"/>
            <a:ext cx="3185169" cy="368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508104" y="1467096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Programový kód pro obrázek </a:t>
            </a:r>
          </a:p>
          <a:p>
            <a:r>
              <a:rPr lang="cs-CZ" dirty="0" smtClean="0"/>
              <a:t>černého políčka.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4948858" y="1635646"/>
            <a:ext cx="559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2355726"/>
            <a:ext cx="252728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57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846" y="252685"/>
            <a:ext cx="702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Práce s grafikou – šachovnice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TextovéPole 3"/>
          <p:cNvSpPr txBox="1"/>
          <p:nvPr/>
        </p:nvSpPr>
        <p:spPr>
          <a:xfrm>
            <a:off x="5706630" y="1061772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Programový kód, který vykreslí </a:t>
            </a:r>
          </a:p>
          <a:p>
            <a:r>
              <a:rPr lang="cs-CZ" dirty="0"/>
              <a:t>o</a:t>
            </a:r>
            <a:r>
              <a:rPr lang="cs-CZ" dirty="0" smtClean="0"/>
              <a:t>hraničení šachovnice.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4948858" y="1635646"/>
            <a:ext cx="559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647" y="1059582"/>
            <a:ext cx="38100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se šipkou 5"/>
          <p:cNvCxnSpPr>
            <a:stCxn id="4" idx="1"/>
          </p:cNvCxnSpPr>
          <p:nvPr/>
        </p:nvCxnSpPr>
        <p:spPr>
          <a:xfrm flipH="1">
            <a:off x="5532647" y="1384938"/>
            <a:ext cx="173983" cy="178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25717"/>
            <a:ext cx="2301441" cy="22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712302" y="4731990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hlinkfile"/>
              </a:rPr>
              <a:t>Zdrojový kód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726298" y="4362658"/>
            <a:ext cx="6115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Šachovnice o libovolných rozměrech.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5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6849190"/>
            <a:chOff x="3634341" y="972765"/>
            <a:chExt cx="2332070" cy="6849190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úlohy s kreslením šachovnice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možné i realizovat variantu úlohy s jiným počtem šachových políček. Řešení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Daná úloha přidává použití funkcí,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kde počet políček je parametrem.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Udělejte variantu, kde  budou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 obrázku vloženy i šachové figurky.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Práce s grafikou – šachovnice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394" y="2410606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Kreslení obdélníku (cyklus, základní použití želví grafiky)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Kreslení spirály (cykly, želví grafika, práce s barvou, seznamy)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želví grafika (vyplňování, cykly, rekurze, dekompozice problému)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Zrcadlení (vnořené cykly, práce s PIL a bitmapou)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Šachovnice (vnořené cykly, použití grafických primitiv)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Želví grafika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6018193"/>
            <a:chOff x="3634341" y="972765"/>
            <a:chExt cx="2332070" cy="6018193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5355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Želva se pohybuje po plátně a tím kreslí.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Obecně jsou podporovány následující operace: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Operace posunu (relativní, absolutní) a otočení želvy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Operace nastavení pozice želvy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Kontrola pera – nahoru, dolů, tloušťka, barva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Stav želvy – viditelnost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Okno – barva pozadí, rozměry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událostí – želvy, okna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postava podporuje příkazy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Python – modul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turtle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Tk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Zajímavé zdroje: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želví grafika online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Želví grafika - obecně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75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Želví grafika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5464195"/>
            <a:chOff x="3634341" y="972765"/>
            <a:chExt cx="2332070" cy="5464195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480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Hlavní přínos je ten, že program má vizualizovaný výstup.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hravosti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experimentů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Jaká témata? (téměř vše)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Proměnné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Bloky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Události (kliknutí)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Přesah do geometrie a matematiky, počítačové grafiky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Želví grafika - použití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823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Nakreslení obdélníku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na vstupu přijme rozměry obdélníku a poté jej nakreslí.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</a:t>
              </a:r>
              <a:r>
                <a:rPr lang="cs-CZ" dirty="0" smtClean="0"/>
                <a:t>procvičit kreslení želvou pomocí posloupností </a:t>
              </a:r>
              <a:br>
                <a:rPr lang="cs-CZ" dirty="0" smtClean="0"/>
              </a:br>
              <a:r>
                <a:rPr lang="cs-CZ" dirty="0" smtClean="0"/>
                <a:t>příkazů. Může též sloužit jako ilustrace cyklů, popřípadě metod.</a:t>
              </a:r>
              <a:endParaRPr lang="cs-CZ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991563"/>
            <a:chOff x="3640732" y="972765"/>
            <a:chExt cx="2332070" cy="991563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594996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vykreslí obdélník zadané velikosti.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Želví grafika – obdélník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86" y="1330189"/>
            <a:ext cx="1944216" cy="3474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590101" y="477416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17" y="1330189"/>
            <a:ext cx="4170954" cy="310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867846" y="4817890"/>
            <a:ext cx="4286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Vykreslete kružnici.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018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169441"/>
            <a:chOff x="3670697" y="972765"/>
            <a:chExt cx="2255925" cy="416944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řešení kreslení obdélníku pomocí želvy, včetně nastavení prostředí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Varianta úlohy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každá strana obdélníku je jinou barvou. Úloha ukazuje: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Cyklus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Podmínku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Seznam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Varianta úlohy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ilustraci použití funkcí. Kreslí náhodně obdélníky na obrazovku.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Želví grafika – obdélník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702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Nakreslení spirály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2599780"/>
            <a:chOff x="3648361" y="972765"/>
            <a:chExt cx="2278261" cy="2599780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na vstupu přijme počáteční rozměry čtvercové spirály a poté ji nakreslí.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Ilustrace použití cyklů (</a:t>
              </a:r>
              <a:r>
                <a:rPr lang="cs-CZ" dirty="0" err="1" smtClean="0"/>
                <a:t>while</a:t>
              </a:r>
              <a:r>
                <a:rPr lang="cs-CZ" dirty="0" smtClean="0"/>
                <a:t>), funkcí  a rekurze (Python), seznamů</a:t>
              </a:r>
              <a:endParaRPr lang="cs-CZ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jiné varianty spirál nejen čtvercové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95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176229"/>
            <a:chOff x="3640732" y="972765"/>
            <a:chExt cx="2332070" cy="1176229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vykreslí čtvercovou „spirálu“ se zadanou počáteční délkou.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Želví grafika – spirála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45572"/>
            <a:ext cx="368222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78469"/>
            <a:ext cx="2394860" cy="237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638460" y="4725933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program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0058" y="4671914"/>
            <a:ext cx="4410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„Kružnicová“ spirála.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74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338444"/>
            <a:chOff x="3670697" y="972765"/>
            <a:chExt cx="2255925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řešení kreslení spirály pomocí želvy, včetně nastavení prostředí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Varianta úlohy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je použito rekurze.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Varianta úlohy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je spirála tvořená šestiúhelníkem.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Spirála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dochází k rotaci textu a změně jeho barvy a velikosti.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Želví grafika – 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spirála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67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98AB01-12CD-4B7A-9FDD-2E2E2AC657E2}"/>
</file>

<file path=customXml/itemProps2.xml><?xml version="1.0" encoding="utf-8"?>
<ds:datastoreItem xmlns:ds="http://schemas.openxmlformats.org/officeDocument/2006/customXml" ds:itemID="{220B50F3-26AB-4CDF-B0C1-D1A78B7B8D1F}"/>
</file>

<file path=customXml/itemProps3.xml><?xml version="1.0" encoding="utf-8"?>
<ds:datastoreItem xmlns:ds="http://schemas.openxmlformats.org/officeDocument/2006/customXml" ds:itemID="{0F55FBF3-3907-4994-BF7F-BB0413B0D935}"/>
</file>

<file path=docProps/app.xml><?xml version="1.0" encoding="utf-8"?>
<Properties xmlns="http://schemas.openxmlformats.org/officeDocument/2006/extended-properties" xmlns:vt="http://schemas.openxmlformats.org/officeDocument/2006/docPropsVTypes">
  <TotalTime>7805</TotalTime>
  <Words>569</Words>
  <Application>Microsoft Office PowerPoint</Application>
  <PresentationFormat>Předvádění na obrazovce (16:9)</PresentationFormat>
  <Paragraphs>216</Paragraphs>
  <Slides>18</Slides>
  <Notes>9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18</vt:i4>
      </vt:variant>
    </vt:vector>
  </HeadingPairs>
  <TitlesOfParts>
    <vt:vector size="21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319</cp:revision>
  <dcterms:created xsi:type="dcterms:W3CDTF">2016-12-05T23:26:54Z</dcterms:created>
  <dcterms:modified xsi:type="dcterms:W3CDTF">2018-08-24T10:05:42Z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