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3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6"/>
  </p:notesMasterIdLst>
  <p:handoutMasterIdLst>
    <p:handoutMasterId r:id="rId17"/>
  </p:handoutMasterIdLst>
  <p:sldIdLst>
    <p:sldId id="256" r:id="rId4"/>
    <p:sldId id="354" r:id="rId5"/>
    <p:sldId id="386" r:id="rId6"/>
    <p:sldId id="356" r:id="rId7"/>
    <p:sldId id="387" r:id="rId8"/>
    <p:sldId id="357" r:id="rId9"/>
    <p:sldId id="373" r:id="rId10"/>
    <p:sldId id="389" r:id="rId11"/>
    <p:sldId id="388" r:id="rId12"/>
    <p:sldId id="390" r:id="rId13"/>
    <p:sldId id="391" r:id="rId14"/>
    <p:sldId id="372" r:id="rId1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F8F8"/>
    <a:srgbClr val="179A9D"/>
    <a:srgbClr val="38D4CD"/>
    <a:srgbClr val="16B7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152" autoAdjust="0"/>
  </p:normalViewPr>
  <p:slideViewPr>
    <p:cSldViewPr>
      <p:cViewPr>
        <p:scale>
          <a:sx n="102" d="100"/>
          <a:sy n="102" d="100"/>
        </p:scale>
        <p:origin x="-444" y="606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ustomXml" Target="../customXml/item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ustomXml" Target="../customXml/item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="" xmlns:a16="http://schemas.microsoft.com/office/drawing/2014/main" id="{63067592-1177-4A8F-8559-88EAFFFB7C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C2CF451-70E9-424F-9484-D9CA0DA3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0F118-FDC5-4298-8605-509719EC5E22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52C3267D-5B5A-47A4-8D84-21A44F0D7B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2F7C5F71-15FE-429B-AF61-61945D4F24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CB6F-C11B-40A1-AA17-5337F931B3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32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DEB5-11C8-4FFD-966B-93DB62A96F3D}" type="datetimeFigureOut">
              <a:rPr lang="ko-KR" altLang="en-US" smtClean="0"/>
              <a:t>2018-08-24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2991A-D88A-415F-AA3F-DF12C52C61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0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 případě kolekcí se u méně</a:t>
            </a:r>
            <a:r>
              <a:rPr lang="cs-CZ" baseline="0" dirty="0" smtClean="0"/>
              <a:t> zkušených (ZŠ) zaměříme spíše jen na základní pojmy a použití některých kolekcí.</a:t>
            </a:r>
          </a:p>
          <a:p>
            <a:r>
              <a:rPr lang="cs-CZ" baseline="0" dirty="0" smtClean="0"/>
              <a:t>Není potřeba se věnovat detailů souvisejícím s náročností vyhledávání, či implementací.</a:t>
            </a:r>
          </a:p>
          <a:p>
            <a:r>
              <a:rPr lang="cs-CZ" baseline="0" dirty="0" smtClean="0"/>
              <a:t>Můžeme využít toho, že v Pythonu i </a:t>
            </a:r>
            <a:r>
              <a:rPr lang="cs-CZ" baseline="0" dirty="0" err="1" smtClean="0"/>
              <a:t>Scratchi</a:t>
            </a:r>
            <a:r>
              <a:rPr lang="cs-CZ" baseline="0" dirty="0" smtClean="0"/>
              <a:t> jsou seznamy ( a další kolekce) objekty. Jejich použití je tedy použitím objektů.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175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Na střední škole je možné se věnovat i pokročilejším kolekcím a to jak z hlediska jejich aplikace,</a:t>
            </a:r>
            <a:r>
              <a:rPr lang="cs-CZ" baseline="0" dirty="0" smtClean="0"/>
              <a:t> tak i implementace.</a:t>
            </a:r>
            <a:endParaRPr lang="cs-CZ" dirty="0" smtClean="0"/>
          </a:p>
          <a:p>
            <a:r>
              <a:rPr lang="cs-CZ" dirty="0" smtClean="0"/>
              <a:t>Velmi pěkné úlohy jsou např. stahování informací o počasí ve formě XML – stromy a jejich aplikace.</a:t>
            </a:r>
          </a:p>
          <a:p>
            <a:endParaRPr lang="cs-CZ" dirty="0" smtClean="0"/>
          </a:p>
          <a:p>
            <a:r>
              <a:rPr lang="cs-CZ" dirty="0" smtClean="0"/>
              <a:t>Osobní zkušenost je taková, že studenty</a:t>
            </a:r>
            <a:r>
              <a:rPr lang="cs-CZ" baseline="0" dirty="0" smtClean="0"/>
              <a:t> spíše přitahují aplikace, před možnostmi implementace. Nicméně částečná znalost implementace je důležitá pro použití např. náročnost vyhledávání v seznamu vs. náročnost vyhledávání v množině.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899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 daném programu se nezabýváme vysvětlováním</a:t>
            </a:r>
            <a:r>
              <a:rPr lang="cs-CZ" baseline="0" dirty="0" smtClean="0"/>
              <a:t> vykreslování, které používá </a:t>
            </a:r>
            <a:r>
              <a:rPr lang="cs-CZ" baseline="0" dirty="0" err="1" smtClean="0"/>
              <a:t>MatplotLib</a:t>
            </a:r>
            <a:r>
              <a:rPr lang="cs-CZ" baseline="0" dirty="0" smtClean="0"/>
              <a:t>.</a:t>
            </a:r>
          </a:p>
          <a:p>
            <a:r>
              <a:rPr lang="cs-CZ" baseline="0" dirty="0" smtClean="0"/>
              <a:t>Klíčové je ukázání, že stromy nejsou jen nějaký matematický koncept, ale že třeba XML dokumenty mají stromovou strukturu.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2991A-D88A-415F-AA3F-DF12C52C61B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68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9188" y="339502"/>
            <a:ext cx="4450844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9188" y="1563638"/>
            <a:ext cx="44508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67494"/>
            <a:ext cx="233975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267494"/>
            <a:ext cx="4248472" cy="4608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91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5616" y="0"/>
            <a:ext cx="28083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895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275606"/>
            <a:ext cx="9144000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0" anchor="ctr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5545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453549" y="501168"/>
            <a:ext cx="4176000" cy="4176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wrap="none" lIns="0" rIns="0" anchor="ctr" anchorCtr="0"/>
          <a:lstStyle>
            <a:lvl1pPr marL="0" indent="0" algn="l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Frame 5"/>
          <p:cNvSpPr/>
          <p:nvPr userDrawn="1"/>
        </p:nvSpPr>
        <p:spPr>
          <a:xfrm rot="2700000">
            <a:off x="1947315" y="994934"/>
            <a:ext cx="3188468" cy="3188468"/>
          </a:xfrm>
          <a:prstGeom prst="frame">
            <a:avLst>
              <a:gd name="adj1" fmla="val 18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 userDrawn="1"/>
        </p:nvSpPr>
        <p:spPr>
          <a:xfrm rot="10800000">
            <a:off x="906447" y="1455157"/>
            <a:ext cx="1432854" cy="2268009"/>
          </a:xfrm>
          <a:prstGeom prst="chevron">
            <a:avLst>
              <a:gd name="adj" fmla="val 808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1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35732" cy="3867894"/>
          </a:xfrm>
          <a:custGeom>
            <a:avLst/>
            <a:gdLst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4788024 w 4788024"/>
              <a:gd name="connsiteY2" fmla="*/ 3867894 h 3867894"/>
              <a:gd name="connsiteX3" fmla="*/ 0 w 4788024"/>
              <a:gd name="connsiteY3" fmla="*/ 3867894 h 3867894"/>
              <a:gd name="connsiteX4" fmla="*/ 0 w 4788024"/>
              <a:gd name="connsiteY4" fmla="*/ 0 h 3867894"/>
              <a:gd name="connsiteX0" fmla="*/ 0 w 4788024"/>
              <a:gd name="connsiteY0" fmla="*/ 0 h 3867894"/>
              <a:gd name="connsiteX1" fmla="*/ 4788024 w 4788024"/>
              <a:gd name="connsiteY1" fmla="*/ 0 h 3867894"/>
              <a:gd name="connsiteX2" fmla="*/ 0 w 4788024"/>
              <a:gd name="connsiteY2" fmla="*/ 3867894 h 3867894"/>
              <a:gd name="connsiteX3" fmla="*/ 0 w 4788024"/>
              <a:gd name="connsiteY3" fmla="*/ 0 h 3867894"/>
              <a:gd name="connsiteX0" fmla="*/ 0 w 4835732"/>
              <a:gd name="connsiteY0" fmla="*/ 0 h 3867894"/>
              <a:gd name="connsiteX1" fmla="*/ 4835732 w 4835732"/>
              <a:gd name="connsiteY1" fmla="*/ 0 h 3867894"/>
              <a:gd name="connsiteX2" fmla="*/ 0 w 4835732"/>
              <a:gd name="connsiteY2" fmla="*/ 3867894 h 3867894"/>
              <a:gd name="connsiteX3" fmla="*/ 0 w 4835732"/>
              <a:gd name="connsiteY3" fmla="*/ 0 h 38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732" h="3867894">
                <a:moveTo>
                  <a:pt x="0" y="0"/>
                </a:moveTo>
                <a:lnTo>
                  <a:pt x="4835732" y="0"/>
                </a:lnTo>
                <a:lnTo>
                  <a:pt x="0" y="3867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8065" y="1243801"/>
            <a:ext cx="4875935" cy="3899699"/>
          </a:xfrm>
          <a:custGeom>
            <a:avLst/>
            <a:gdLst>
              <a:gd name="connsiteX0" fmla="*/ 0 w 4860032"/>
              <a:gd name="connsiteY0" fmla="*/ 0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4" fmla="*/ 0 w 4860032"/>
              <a:gd name="connsiteY4" fmla="*/ 0 h 3867894"/>
              <a:gd name="connsiteX0" fmla="*/ 0 w 4860032"/>
              <a:gd name="connsiteY0" fmla="*/ 3867894 h 3867894"/>
              <a:gd name="connsiteX1" fmla="*/ 4860032 w 4860032"/>
              <a:gd name="connsiteY1" fmla="*/ 0 h 3867894"/>
              <a:gd name="connsiteX2" fmla="*/ 4860032 w 4860032"/>
              <a:gd name="connsiteY2" fmla="*/ 3867894 h 3867894"/>
              <a:gd name="connsiteX3" fmla="*/ 0 w 4860032"/>
              <a:gd name="connsiteY3" fmla="*/ 3867894 h 3867894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0032 w 4875935"/>
              <a:gd name="connsiteY2" fmla="*/ 3899699 h 3899699"/>
              <a:gd name="connsiteX3" fmla="*/ 0 w 4875935"/>
              <a:gd name="connsiteY3" fmla="*/ 3899699 h 3899699"/>
              <a:gd name="connsiteX0" fmla="*/ 0 w 4875935"/>
              <a:gd name="connsiteY0" fmla="*/ 3899699 h 3899699"/>
              <a:gd name="connsiteX1" fmla="*/ 4875935 w 4875935"/>
              <a:gd name="connsiteY1" fmla="*/ 0 h 3899699"/>
              <a:gd name="connsiteX2" fmla="*/ 4866610 w 4875935"/>
              <a:gd name="connsiteY2" fmla="*/ 3899699 h 3899699"/>
              <a:gd name="connsiteX3" fmla="*/ 0 w 4875935"/>
              <a:gd name="connsiteY3" fmla="*/ 3899699 h 389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935" h="3899699">
                <a:moveTo>
                  <a:pt x="0" y="3899699"/>
                </a:moveTo>
                <a:lnTo>
                  <a:pt x="4875935" y="0"/>
                </a:lnTo>
                <a:cubicBezTo>
                  <a:pt x="4872827" y="1299900"/>
                  <a:pt x="4869718" y="2599799"/>
                  <a:pt x="4866610" y="3899699"/>
                </a:cubicBezTo>
                <a:lnTo>
                  <a:pt x="0" y="38996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720000" anchor="b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5251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95997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58920" y="1611681"/>
            <a:ext cx="2791434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87" y="1489421"/>
            <a:ext cx="3035425" cy="30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61556" y="1603730"/>
            <a:ext cx="2793972" cy="19110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7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02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90894"/>
            <a:ext cx="3816424" cy="194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62033" y="3061529"/>
            <a:ext cx="1783531" cy="1308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902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2661" y="499869"/>
            <a:ext cx="252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897690" y="3020149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4210" y="1354898"/>
            <a:ext cx="1664971" cy="1664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8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39952" y="2571750"/>
            <a:ext cx="500404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39952" y="3147814"/>
            <a:ext cx="500404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12446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70052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2869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627784" y="2115319"/>
            <a:ext cx="388843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627784" y="2700526"/>
            <a:ext cx="388813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8100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4722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63688" y="123478"/>
            <a:ext cx="738031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63688" y="699542"/>
            <a:ext cx="738031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351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96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398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40074" y="1395769"/>
            <a:ext cx="1728192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61" r:id="rId4"/>
    <p:sldLayoutId id="2147483660" r:id="rId5"/>
    <p:sldLayoutId id="2147483655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5" r:id="rId12"/>
    <p:sldLayoutId id="2147483669" r:id="rId13"/>
    <p:sldLayoutId id="2147483670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Soubory/graf.py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hyperlink" Target="https://www.yworks.com/yed-live/" TargetMode="External"/><Relationship Id="rId4" Type="http://schemas.openxmlformats.org/officeDocument/2006/relationships/hyperlink" Target="https://en.wikipedia.org/wiki/Graph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Kolekce/pocasi.py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s://openweathermap.org/forecast5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hyperlink" Target="Programy/Scratch-zakladni/sportka.sb2" TargetMode="Externa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Kolekce/sportka.py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Python-zakladni/Kolekce/sportka_varianta.py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Kolekce/seznamy.py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Python-zakladni/Kolekce/slovniky.py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Kolekce/cenzura.py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Programy/Python-zakladni/Kolekce/slovniky.py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Programy/Python-zakladni/Kolekce/zavorky.py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188" y="339502"/>
            <a:ext cx="8339276" cy="1152128"/>
          </a:xfrm>
        </p:spPr>
        <p:txBody>
          <a:bodyPr/>
          <a:lstStyle/>
          <a:p>
            <a:r>
              <a:rPr lang="cs-CZ" altLang="ko-KR" dirty="0" smtClean="0">
                <a:ea typeface="맑은 고딕" pitchFamily="50" charset="-127"/>
              </a:rPr>
              <a:t>Základy programování III - příklady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Pole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Seznamy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Slovníky</a:t>
            </a:r>
          </a:p>
          <a:p>
            <a:pPr>
              <a:spcBef>
                <a:spcPts val="0"/>
              </a:spcBef>
              <a:defRPr/>
            </a:pPr>
            <a:r>
              <a:rPr lang="cs-CZ" altLang="ko-KR" sz="1600" b="1" dirty="0" smtClean="0"/>
              <a:t>Množiny</a:t>
            </a:r>
          </a:p>
          <a:p>
            <a:pPr>
              <a:spcBef>
                <a:spcPts val="0"/>
              </a:spcBef>
              <a:defRPr/>
            </a:pPr>
            <a:endParaRPr lang="cs-CZ" altLang="ko-KR" sz="1600" b="1" dirty="0" smtClean="0"/>
          </a:p>
          <a:p>
            <a:pPr>
              <a:spcBef>
                <a:spcPts val="0"/>
              </a:spcBef>
              <a:defRPr/>
            </a:pPr>
            <a:endParaRPr lang="en-US" altLang="ko-KR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56241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ko-KR" sz="1600" dirty="0" err="1" smtClean="0">
                <a:solidFill>
                  <a:schemeClr val="bg1"/>
                </a:solidFill>
                <a:cs typeface="Arial" pitchFamily="34" charset="0"/>
              </a:rPr>
              <a:t>BaKu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923678"/>
            <a:ext cx="5130827" cy="29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2507447"/>
            <a:chOff x="3648361" y="972765"/>
            <a:chExt cx="2278261" cy="2507447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(SŠ) Motivační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reálný program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pro export grafu do </a:t>
              </a: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GraphMl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Ukazuje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použití slovníků pro reprezentaci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grafů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Procházení grafu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Ukazuje XML a reálné použití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Možnost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importovat do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5"/>
                </a:rPr>
                <a:t>online prohlížeče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Graf– slovník (SŠ)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571751"/>
            <a:ext cx="1944216" cy="2176408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730467"/>
            <a:ext cx="3399144" cy="187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9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061445"/>
            <a:chOff x="3648361" y="972765"/>
            <a:chExt cx="2278261" cy="3061445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(SŠ) Motivační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reálný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program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ukazující aplikaci stromů v XML.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stahuje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/>
                </a:rPr>
                <a:t>předpověď počasí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(z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OpenWeather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Maps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pro zadané město  a poté v grafu zobrazí předpokládanou teplotu a směr větru pro několik následujících dní.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Strom jako XML dokument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Rozšíření práce se souborem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Graf– slovník, strom, XML (SŠ)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930" y="3002125"/>
            <a:ext cx="3594448" cy="2034541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792" y="2067635"/>
            <a:ext cx="2461624" cy="293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38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63689" y="252685"/>
            <a:ext cx="7272808" cy="5331212"/>
            <a:chOff x="3640732" y="972765"/>
            <a:chExt cx="2332070" cy="5331212"/>
          </a:xfrm>
        </p:grpSpPr>
        <p:sp>
          <p:nvSpPr>
            <p:cNvPr id="9" name="TextBox 8"/>
            <p:cNvSpPr txBox="1"/>
            <p:nvPr/>
          </p:nvSpPr>
          <p:spPr>
            <a:xfrm>
              <a:off x="3640732" y="1779662"/>
              <a:ext cx="2332070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Sportka a její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varianty (seznam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porovnávání seznamů)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Statistika slov (seznam, slovník)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Cenzura slov (množiny, seznam)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Kontrola závorek (zásobník, slovník)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Export grafu (reprezentace grafu pomocí slovníku)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Počasí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(XML jako strom)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Použité příklady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  <a:p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02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Kolekce 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227846"/>
            <a:chOff x="3670697" y="972765"/>
            <a:chExt cx="2255925" cy="5227846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91630"/>
              <a:ext cx="2252491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 to je  a k čemu slouží ?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Objekt (nejčastěji) umožňující uchovávat jiné objekty, které umožňuje procházet, vyhledávat, mazat.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 méně zkušených (úvod) jen základní kolekce a jejich použití: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Seznam/pole, řetězec jako kolekce znaků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Slovník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Množina (pokročilejší)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Operace nad nimi: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Přidání/odebrání prvku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Vyhledání prvku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Procházení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Speciální operace dané kolekce (množina sjednocení)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Kolekce – úvod 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01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Kolekce 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57602" y="252685"/>
            <a:ext cx="6662518" cy="5504845"/>
            <a:chOff x="3670697" y="972765"/>
            <a:chExt cx="2255925" cy="5504845"/>
          </a:xfrm>
        </p:grpSpPr>
        <p:sp>
          <p:nvSpPr>
            <p:cNvPr id="9" name="TextBox 8"/>
            <p:cNvSpPr txBox="1"/>
            <p:nvPr/>
          </p:nvSpPr>
          <p:spPr>
            <a:xfrm>
              <a:off x="3670697" y="1491630"/>
              <a:ext cx="2252491" cy="4985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kolekce a jejich aplikace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Fronty, zásobníky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Grafy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Stromy – XML dokumenty (DOM)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Další operace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Řezy - </a:t>
              </a:r>
              <a:r>
                <a:rPr lang="cs-CZ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slicing</a:t>
              </a:r>
              <a:r>
                <a:rPr lang="cs-CZ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(Python) </a:t>
              </a:r>
              <a:r>
                <a:rPr lang="cs-CZ" altLang="ko-KR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seznam[start: stop :step]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Komprehenze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Možnosti implementace  některých kolekcí (závisí na jazyku)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Zásobník a fronta pomocí seznamu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Grafy – pomocí slovníků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Algoritmy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n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ěkterých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operací a jejich srovnání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Vyhledání v seznamu  vs.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 slovníku/množině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Odstraňování prvků při procházení kolekce (časté chyby)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Algoritmy procházení stromu/grafu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Kolekce – pokročilejší  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800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Sportka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338444"/>
            <a:chOff x="3648361" y="972765"/>
            <a:chExt cx="2278261" cy="3338444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769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obou jazycích program, který simuluje hru Sportka. Losovaná čísla nechť jsou uložena v seznamu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/>
                <a:t>Cílem této úlohy </a:t>
              </a:r>
              <a:r>
                <a:rPr lang="cs-CZ" dirty="0" smtClean="0"/>
                <a:t>je procvičit použití seznamu, generování </a:t>
              </a:r>
              <a:br>
                <a:rPr lang="cs-CZ" dirty="0" smtClean="0"/>
              </a:br>
              <a:r>
                <a:rPr lang="cs-CZ" dirty="0" smtClean="0"/>
                <a:t>pseudonáhodných čísel  a v případě Pythonu (i funkce).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Navrhněte možné varianty příkladu i pro studenty s různou znalostí jazyka (SŠ).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Úloha pro samostatnou činnost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66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Scratch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43758" y="252685"/>
            <a:ext cx="7272808" cy="3248204"/>
            <a:chOff x="3634341" y="972765"/>
            <a:chExt cx="2332070" cy="3248204"/>
          </a:xfrm>
        </p:grpSpPr>
        <p:sp>
          <p:nvSpPr>
            <p:cNvPr id="9" name="TextBox 8"/>
            <p:cNvSpPr txBox="1"/>
            <p:nvPr/>
          </p:nvSpPr>
          <p:spPr>
            <a:xfrm>
              <a:off x="3634341" y="1635646"/>
              <a:ext cx="233207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simuluje známou loterii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Sportk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Program vygeneruje 6 pseudonáhodných čísel z intervalu </a:t>
              </a:r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&lt;1;49&gt;.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Základní řešení:</a:t>
              </a: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Použití seznamu: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 Sportka - seznamy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3605" y="1818439"/>
            <a:ext cx="30480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605" y="3579862"/>
            <a:ext cx="36004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69899"/>
            <a:ext cx="10287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164288" y="4291292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hlinkClick r:id="rId5" action="ppaction://hlinkfile"/>
              </a:rPr>
              <a:t>Zdrojový kód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775481" y="4680655"/>
            <a:ext cx="6102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Rozšiřující úloha: Ošetřete opakování čísel v seznamu.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7077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  <a:endParaRPr lang="ko-KR" altLang="en-US" sz="4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67848" y="252685"/>
            <a:ext cx="7024633" cy="5094864"/>
            <a:chOff x="3674131" y="972765"/>
            <a:chExt cx="2252491" cy="5094864"/>
          </a:xfrm>
        </p:grpSpPr>
        <p:sp>
          <p:nvSpPr>
            <p:cNvPr id="9" name="TextBox 8"/>
            <p:cNvSpPr txBox="1"/>
            <p:nvPr/>
          </p:nvSpPr>
          <p:spPr>
            <a:xfrm>
              <a:off x="3674131" y="1635646"/>
              <a:ext cx="2252491" cy="443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simuluje známou loterii </a:t>
              </a:r>
              <a:r>
                <a:rPr lang="cs-CZ" altLang="ko-KR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Sportk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Program vygeneruje 6 pseudonáhodných čísel z intervalu 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&lt;1;49&gt;.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Řešení úlohy i s ošetřením na duplicity tažených čísel je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3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/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(V úloze lze testovat identitu losovaných čísel pomocí množin)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Varianta úlohy, kde se losuje tak dlouho, dokud nedojde k vylosování zadaného čísla je uvedena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zde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Zacíleno na: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Procvičení porovnání dvou seznamů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Dekompozice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problému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Měření doby běhu programu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>
                  <a:solidFill>
                    <a:schemeClr val="accent3"/>
                  </a:solidFill>
                  <a:cs typeface="Arial" pitchFamily="34" charset="0"/>
                </a:rPr>
                <a:t>Sportka - seznamy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66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4169441"/>
            <a:chOff x="3648361" y="972765"/>
            <a:chExt cx="2278261" cy="4169441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Napište v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Pythonu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program, který čte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zadaná slova na vstupu a ukládá je do seznamu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Vstup je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ukončen prázdným znakem (stisk klávesy Enter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). Po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ukončení dojde k abecedně 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setříděnému </a:t>
              </a:r>
              <a:r>
                <a:rPr lang="cs-CZ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výpisu zadaných slov a statistiky vstupu.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/>
                <a:t>Cílem je ukázat základní použití </a:t>
              </a:r>
              <a:r>
                <a:rPr lang="cs-CZ" dirty="0" smtClean="0"/>
                <a:t>seznamu/slovníku </a:t>
              </a:r>
              <a:r>
                <a:rPr lang="cs-CZ" dirty="0"/>
                <a:t>a některé jeho metody</a:t>
              </a:r>
              <a:r>
                <a:rPr lang="cs-CZ" dirty="0" smtClean="0"/>
                <a:t>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Řešení úlohy je uvedeno </a:t>
              </a:r>
              <a:r>
                <a:rPr lang="cs-CZ" dirty="0" smtClean="0">
                  <a:hlinkClick r:id="rId3" action="ppaction://hlinkfile"/>
                </a:rPr>
                <a:t>zde</a:t>
              </a:r>
              <a:endParaRPr lang="cs-CZ" dirty="0"/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  <a:hlinkClick r:id="rId4" action="ppaction://hlinkfile"/>
                </a:rPr>
                <a:t>Varianta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počítající četnosti  slov za použití slovníků.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Statistika slov - seznamy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887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338444"/>
            <a:chOff x="3648361" y="972765"/>
            <a:chExt cx="2278261" cy="3338444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2769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detekující, zda zadaný řetězec obsahuje zakázaná slova.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/>
                <a:t>Cílem je ukázat </a:t>
              </a:r>
              <a:r>
                <a:rPr lang="cs-CZ" dirty="0" smtClean="0"/>
                <a:t>použití množiny a </a:t>
              </a:r>
              <a:r>
                <a:rPr lang="cs-CZ" dirty="0"/>
                <a:t>některé </a:t>
              </a:r>
              <a:r>
                <a:rPr lang="cs-CZ" dirty="0" smtClean="0"/>
                <a:t>její operace.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Řešení úlohy je uvedeno </a:t>
              </a:r>
              <a:r>
                <a:rPr lang="cs-CZ" dirty="0" smtClean="0">
                  <a:hlinkClick r:id="rId3" action="ppaction://hlinkfile"/>
                </a:rPr>
                <a:t>zde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  <a:hlinkClick r:id="rId4" action="ppaction://hlinkfile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Upravte úlohu tak, aby byla prováděna statistika použití zakázaných slov v textu.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Cenzura slov - množiny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411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0" y="483518"/>
            <a:ext cx="914400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Style</a:t>
            </a: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 rot="16200000">
            <a:off x="-1822186" y="2109390"/>
            <a:ext cx="5143501" cy="9247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altLang="ko-KR" sz="4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Python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19671" y="252685"/>
            <a:ext cx="7344816" cy="3984775"/>
            <a:chOff x="3648361" y="972765"/>
            <a:chExt cx="2278261" cy="3984775"/>
          </a:xfrm>
        </p:grpSpPr>
        <p:sp>
          <p:nvSpPr>
            <p:cNvPr id="9" name="TextBox 8"/>
            <p:cNvSpPr txBox="1"/>
            <p:nvPr/>
          </p:nvSpPr>
          <p:spPr>
            <a:xfrm>
              <a:off x="3648361" y="1541220"/>
              <a:ext cx="2274827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 pro kontrolu 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párovosti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závorek ve výrazu za pomoci zásobníku.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Nutné znát pojem zásobník  a operace nad ním (</a:t>
              </a:r>
              <a:r>
                <a:rPr lang="cs-CZ" altLang="ko-KR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push</a:t>
              </a: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(), pop()). 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Je třeba vysvětlit algoritmus kontroly závorek</a:t>
              </a:r>
              <a:b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cs-CZ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pomocí zásobníku.</a:t>
              </a: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/>
                <a:t>Příklad vhodný pro procvičení pojmu zásobník a jeho aplikace</a:t>
              </a:r>
              <a:r>
                <a:rPr lang="cs-CZ" dirty="0" smtClean="0"/>
                <a:t>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cs-CZ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dirty="0" smtClean="0"/>
                <a:t>Řešení úlohy je uvedeno </a:t>
              </a:r>
              <a:r>
                <a:rPr lang="cs-CZ" dirty="0" smtClean="0">
                  <a:hlinkClick r:id="rId3" action="ppaction://hlinkfile"/>
                </a:rPr>
                <a:t>zde</a:t>
              </a:r>
              <a:r>
                <a:rPr lang="cs-CZ" dirty="0" smtClean="0"/>
                <a:t>  </a:t>
              </a:r>
              <a:endParaRPr lang="cs-CZ" dirty="0"/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cs-CZ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74131" y="972765"/>
              <a:ext cx="2252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Kontrola závorek – zásobník, slovník (SŠ)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37394" y="739662"/>
            <a:ext cx="205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3989394" y="739663"/>
            <a:ext cx="4536000" cy="72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563638"/>
            <a:ext cx="1866900" cy="1440161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5652120" y="3795886"/>
            <a:ext cx="3301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/>
              <a:t>Obrázek z :https</a:t>
            </a:r>
            <a:r>
              <a:rPr lang="cs-CZ" sz="1200" dirty="0"/>
              <a:t>://www.includehelp.com/data-structure-tutorial/nesting-of-parentheses-using-stack.aspx</a:t>
            </a:r>
          </a:p>
        </p:txBody>
      </p:sp>
    </p:spTree>
    <p:extLst>
      <p:ext uri="{BB962C8B-B14F-4D97-AF65-F5344CB8AC3E}">
        <p14:creationId xmlns:p14="http://schemas.microsoft.com/office/powerpoint/2010/main" val="87239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6B7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D4CD"/>
      </a:accent1>
      <a:accent2>
        <a:srgbClr val="16B7B8"/>
      </a:accent2>
      <a:accent3>
        <a:srgbClr val="179A9D"/>
      </a:accent3>
      <a:accent4>
        <a:srgbClr val="38D4CD"/>
      </a:accent4>
      <a:accent5>
        <a:srgbClr val="16B7B8"/>
      </a:accent5>
      <a:accent6>
        <a:srgbClr val="179A9D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8687C9484C90409087ED73891B2516" ma:contentTypeVersion="5" ma:contentTypeDescription="Vytvoří nový dokument" ma:contentTypeScope="" ma:versionID="1813bc897ae034a85cf19053ace78ec4">
  <xsd:schema xmlns:xsd="http://www.w3.org/2001/XMLSchema" xmlns:xs="http://www.w3.org/2001/XMLSchema" xmlns:p="http://schemas.microsoft.com/office/2006/metadata/properties" xmlns:ns2="ef98f650-83bb-45d6-8d6b-04d47827feec" targetNamespace="http://schemas.microsoft.com/office/2006/metadata/properties" ma:root="true" ma:fieldsID="40480b0384fe93c0831f53a1c3357d14" ns2:_="">
    <xsd:import namespace="ef98f650-83bb-45d6-8d6b-04d47827fe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98f650-83bb-45d6-8d6b-04d47827f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B2C72F8-8115-4C3D-B42C-8E26368AFCB6}"/>
</file>

<file path=customXml/itemProps2.xml><?xml version="1.0" encoding="utf-8"?>
<ds:datastoreItem xmlns:ds="http://schemas.openxmlformats.org/officeDocument/2006/customXml" ds:itemID="{E29455B4-0967-4E8B-9450-0C09CF6E955A}"/>
</file>

<file path=customXml/itemProps3.xml><?xml version="1.0" encoding="utf-8"?>
<ds:datastoreItem xmlns:ds="http://schemas.openxmlformats.org/officeDocument/2006/customXml" ds:itemID="{9E75FE7E-5FB8-4E3F-B401-082D64A13845}"/>
</file>

<file path=docProps/app.xml><?xml version="1.0" encoding="utf-8"?>
<Properties xmlns="http://schemas.openxmlformats.org/officeDocument/2006/extended-properties" xmlns:vt="http://schemas.openxmlformats.org/officeDocument/2006/docPropsVTypes">
  <TotalTime>6090</TotalTime>
  <Words>670</Words>
  <Application>Microsoft Office PowerPoint</Application>
  <PresentationFormat>Předvádění na obrazovce (16:9)</PresentationFormat>
  <Paragraphs>162</Paragraphs>
  <Slides>12</Slides>
  <Notes>10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12</vt:i4>
      </vt:variant>
    </vt:vector>
  </HeadingPairs>
  <TitlesOfParts>
    <vt:vector size="15" baseType="lpstr">
      <vt:lpstr>Cover and End Slide Master</vt:lpstr>
      <vt:lpstr>Contents Slide Master</vt:lpstr>
      <vt:lpstr>Section Break Slide Master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Kamil</cp:lastModifiedBy>
  <cp:revision>305</cp:revision>
  <dcterms:created xsi:type="dcterms:W3CDTF">2016-12-05T23:26:54Z</dcterms:created>
  <dcterms:modified xsi:type="dcterms:W3CDTF">2018-08-24T10:14:20Z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0x010100DA8687C9484C90409087ED73891B2516</vt:lpwstr>
  </property>
</Properties>
</file>