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0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24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9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11.xml" ContentType="application/vnd.openxmlformats-officedocument.presentationml.slide+xml"/>
  <Override PartName="/ppt/slides/slide16.xml" ContentType="application/vnd.openxmlformats-officedocument.presentationml.slide+xml"/>
  <Override PartName="/ppt/slides/slide15.xml" ContentType="application/vnd.openxmlformats-officedocument.presentationml.slide+xml"/>
  <Override PartName="/ppt/slides/slide21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17.xml" ContentType="application/vnd.openxmlformats-officedocument.presentationml.slide+xml"/>
  <Override PartName="/ppt/slides/slide14.xml" ContentType="application/vnd.openxmlformats-officedocument.presentationml.slide+xml"/>
  <Override PartName="/ppt/slides/slide19.xml" ContentType="application/vnd.openxmlformats-officedocument.presentationml.slide+xml"/>
  <Override PartName="/ppt/slides/slide18.xml" ContentType="application/vnd.openxmlformats-officedocument.presentationml.slide+xml"/>
  <Override PartName="/ppt/slides/slide20.xml" ContentType="application/vnd.openxmlformats-officedocument.presentationml.slide+xml"/>
  <Override PartName="/ppt/slideLayouts/slideLayout19.xml" ContentType="application/vnd.openxmlformats-officedocument.presentationml.slideLayout+xml"/>
  <Override PartName="/ppt/slideMasters/slideMaster3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7.xml" ContentType="application/vnd.openxmlformats-officedocument.presentationml.slideLayout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heme/theme2.xml" ContentType="application/vnd.openxmlformats-officedocument.theme+xml"/>
  <Override PartName="/ppt/theme/theme1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53" r:id="rId3"/>
  </p:sldMasterIdLst>
  <p:notesMasterIdLst>
    <p:notesMasterId r:id="rId28"/>
  </p:notesMasterIdLst>
  <p:handoutMasterIdLst>
    <p:handoutMasterId r:id="rId29"/>
  </p:handoutMasterIdLst>
  <p:sldIdLst>
    <p:sldId id="302" r:id="rId4"/>
    <p:sldId id="301" r:id="rId5"/>
    <p:sldId id="304" r:id="rId6"/>
    <p:sldId id="312" r:id="rId7"/>
    <p:sldId id="308" r:id="rId8"/>
    <p:sldId id="307" r:id="rId9"/>
    <p:sldId id="309" r:id="rId10"/>
    <p:sldId id="311" r:id="rId11"/>
    <p:sldId id="262" r:id="rId12"/>
    <p:sldId id="305" r:id="rId13"/>
    <p:sldId id="313" r:id="rId14"/>
    <p:sldId id="306" r:id="rId15"/>
    <p:sldId id="320" r:id="rId16"/>
    <p:sldId id="321" r:id="rId17"/>
    <p:sldId id="314" r:id="rId18"/>
    <p:sldId id="315" r:id="rId19"/>
    <p:sldId id="303" r:id="rId20"/>
    <p:sldId id="323" r:id="rId21"/>
    <p:sldId id="322" r:id="rId22"/>
    <p:sldId id="316" r:id="rId23"/>
    <p:sldId id="317" r:id="rId24"/>
    <p:sldId id="318" r:id="rId25"/>
    <p:sldId id="319" r:id="rId26"/>
    <p:sldId id="310" r:id="rId27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847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FF8F8"/>
    <a:srgbClr val="179A9D"/>
    <a:srgbClr val="38D4CD"/>
    <a:srgbClr val="16B7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94484" autoAdjust="0"/>
  </p:normalViewPr>
  <p:slideViewPr>
    <p:cSldViewPr>
      <p:cViewPr>
        <p:scale>
          <a:sx n="102" d="100"/>
          <a:sy n="102" d="100"/>
        </p:scale>
        <p:origin x="-444" y="-48"/>
      </p:cViewPr>
      <p:guideLst>
        <p:guide orient="horz" pos="1847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3" d="100"/>
          <a:sy n="83" d="100"/>
        </p:scale>
        <p:origin x="4740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customXml" Target="../customXml/item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notesMaster" Target="notesMasters/notesMaster1.xml"/><Relationship Id="rId36" Type="http://schemas.openxmlformats.org/officeDocument/2006/relationships/customXml" Target="../customXml/item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presProps" Target="presProps.xml"/><Relationship Id="rId35" Type="http://schemas.openxmlformats.org/officeDocument/2006/relationships/customXml" Target="../customXml/item2.xml"/><Relationship Id="rId8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xmlns="" id="{63067592-1177-4A8F-8559-88EAFFFB7C5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xmlns="" id="{3C2CF451-70E9-424F-9484-D9CA0DA36AD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90F118-FDC5-4298-8605-509719EC5E22}" type="datetimeFigureOut">
              <a:rPr lang="ko-KR" altLang="en-US" smtClean="0"/>
              <a:t>2018-08-24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xmlns="" id="{52C3267D-5B5A-47A4-8D84-21A44F0D7B5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xmlns="" id="{2F7C5F71-15FE-429B-AF61-61945D4F240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43CB6F-C11B-40A1-AA17-5337F931B3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73250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8BDEB5-11C8-4FFD-966B-93DB62A96F3D}" type="datetimeFigureOut">
              <a:rPr lang="ko-KR" altLang="en-US" smtClean="0"/>
              <a:t>2018-08-24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62991A-D88A-415F-AA3F-DF12C52C61B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080684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09188" y="339502"/>
            <a:ext cx="4450844" cy="1152128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buNone/>
              <a:defRPr sz="3600" b="1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>
                <a:ea typeface="맑은 고딕" pitchFamily="50" charset="-127"/>
              </a:rPr>
              <a:t>FREE PPT TEMPLATES</a:t>
            </a:r>
            <a:endParaRPr lang="en-US" altLang="ko-KR" dirty="0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09188" y="1563638"/>
            <a:ext cx="4450844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buNone/>
              <a:defRPr sz="12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>
              <a:spcBef>
                <a:spcPts val="0"/>
              </a:spcBef>
              <a:defRPr/>
            </a:pPr>
            <a:r>
              <a:rPr lang="en-US" altLang="ko-KR" b="1" dirty="0"/>
              <a:t>INSERT THE TITLE </a:t>
            </a:r>
          </a:p>
          <a:p>
            <a:pPr>
              <a:spcBef>
                <a:spcPts val="0"/>
              </a:spcBef>
              <a:defRPr/>
            </a:pPr>
            <a:r>
              <a:rPr lang="en-US" altLang="ko-KR" b="1" dirty="0"/>
              <a:t>OF YOUR PRESENTATION HERE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4162736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267494"/>
            <a:ext cx="2339752" cy="460851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4572000" y="267494"/>
            <a:ext cx="4248472" cy="460851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399152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115616" y="0"/>
            <a:ext cx="2808312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289545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1275606"/>
            <a:ext cx="9144000" cy="259228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720000" anchor="ctr"/>
          <a:lstStyle>
            <a:lvl1pPr marL="0" indent="0" algn="l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755454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1453549" y="501168"/>
            <a:ext cx="4176000" cy="4176000"/>
          </a:xfrm>
          <a:prstGeom prst="diamond">
            <a:avLst/>
          </a:prstGeom>
          <a:solidFill>
            <a:schemeClr val="bg1">
              <a:lumMod val="95000"/>
            </a:schemeClr>
          </a:solidFill>
        </p:spPr>
        <p:txBody>
          <a:bodyPr wrap="none" lIns="0" rIns="0" anchor="ctr" anchorCtr="0"/>
          <a:lstStyle>
            <a:lvl1pPr marL="0" indent="0" algn="l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Frame 5"/>
          <p:cNvSpPr/>
          <p:nvPr userDrawn="1"/>
        </p:nvSpPr>
        <p:spPr>
          <a:xfrm rot="2700000">
            <a:off x="1947315" y="994934"/>
            <a:ext cx="3188468" cy="3188468"/>
          </a:xfrm>
          <a:prstGeom prst="frame">
            <a:avLst>
              <a:gd name="adj1" fmla="val 1802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9" name="Chevron 8"/>
          <p:cNvSpPr/>
          <p:nvPr userDrawn="1"/>
        </p:nvSpPr>
        <p:spPr>
          <a:xfrm rot="10800000">
            <a:off x="906447" y="1455157"/>
            <a:ext cx="1432854" cy="2268009"/>
          </a:xfrm>
          <a:prstGeom prst="chevron">
            <a:avLst>
              <a:gd name="adj" fmla="val 8089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05189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4835732" cy="3867894"/>
          </a:xfrm>
          <a:custGeom>
            <a:avLst/>
            <a:gdLst>
              <a:gd name="connsiteX0" fmla="*/ 0 w 4788024"/>
              <a:gd name="connsiteY0" fmla="*/ 0 h 3867894"/>
              <a:gd name="connsiteX1" fmla="*/ 4788024 w 4788024"/>
              <a:gd name="connsiteY1" fmla="*/ 0 h 3867894"/>
              <a:gd name="connsiteX2" fmla="*/ 4788024 w 4788024"/>
              <a:gd name="connsiteY2" fmla="*/ 3867894 h 3867894"/>
              <a:gd name="connsiteX3" fmla="*/ 0 w 4788024"/>
              <a:gd name="connsiteY3" fmla="*/ 3867894 h 3867894"/>
              <a:gd name="connsiteX4" fmla="*/ 0 w 4788024"/>
              <a:gd name="connsiteY4" fmla="*/ 0 h 3867894"/>
              <a:gd name="connsiteX0" fmla="*/ 0 w 4788024"/>
              <a:gd name="connsiteY0" fmla="*/ 0 h 3867894"/>
              <a:gd name="connsiteX1" fmla="*/ 4788024 w 4788024"/>
              <a:gd name="connsiteY1" fmla="*/ 0 h 3867894"/>
              <a:gd name="connsiteX2" fmla="*/ 0 w 4788024"/>
              <a:gd name="connsiteY2" fmla="*/ 3867894 h 3867894"/>
              <a:gd name="connsiteX3" fmla="*/ 0 w 4788024"/>
              <a:gd name="connsiteY3" fmla="*/ 0 h 3867894"/>
              <a:gd name="connsiteX0" fmla="*/ 0 w 4835732"/>
              <a:gd name="connsiteY0" fmla="*/ 0 h 3867894"/>
              <a:gd name="connsiteX1" fmla="*/ 4835732 w 4835732"/>
              <a:gd name="connsiteY1" fmla="*/ 0 h 3867894"/>
              <a:gd name="connsiteX2" fmla="*/ 0 w 4835732"/>
              <a:gd name="connsiteY2" fmla="*/ 3867894 h 3867894"/>
              <a:gd name="connsiteX3" fmla="*/ 0 w 4835732"/>
              <a:gd name="connsiteY3" fmla="*/ 0 h 3867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35732" h="3867894">
                <a:moveTo>
                  <a:pt x="0" y="0"/>
                </a:moveTo>
                <a:lnTo>
                  <a:pt x="4835732" y="0"/>
                </a:lnTo>
                <a:lnTo>
                  <a:pt x="0" y="386789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tIns="720000" anchor="t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4268065" y="1243801"/>
            <a:ext cx="4875935" cy="3899699"/>
          </a:xfrm>
          <a:custGeom>
            <a:avLst/>
            <a:gdLst>
              <a:gd name="connsiteX0" fmla="*/ 0 w 4860032"/>
              <a:gd name="connsiteY0" fmla="*/ 0 h 3867894"/>
              <a:gd name="connsiteX1" fmla="*/ 4860032 w 4860032"/>
              <a:gd name="connsiteY1" fmla="*/ 0 h 3867894"/>
              <a:gd name="connsiteX2" fmla="*/ 4860032 w 4860032"/>
              <a:gd name="connsiteY2" fmla="*/ 3867894 h 3867894"/>
              <a:gd name="connsiteX3" fmla="*/ 0 w 4860032"/>
              <a:gd name="connsiteY3" fmla="*/ 3867894 h 3867894"/>
              <a:gd name="connsiteX4" fmla="*/ 0 w 4860032"/>
              <a:gd name="connsiteY4" fmla="*/ 0 h 3867894"/>
              <a:gd name="connsiteX0" fmla="*/ 0 w 4860032"/>
              <a:gd name="connsiteY0" fmla="*/ 3867894 h 3867894"/>
              <a:gd name="connsiteX1" fmla="*/ 4860032 w 4860032"/>
              <a:gd name="connsiteY1" fmla="*/ 0 h 3867894"/>
              <a:gd name="connsiteX2" fmla="*/ 4860032 w 4860032"/>
              <a:gd name="connsiteY2" fmla="*/ 3867894 h 3867894"/>
              <a:gd name="connsiteX3" fmla="*/ 0 w 4860032"/>
              <a:gd name="connsiteY3" fmla="*/ 3867894 h 3867894"/>
              <a:gd name="connsiteX0" fmla="*/ 0 w 4875935"/>
              <a:gd name="connsiteY0" fmla="*/ 3899699 h 3899699"/>
              <a:gd name="connsiteX1" fmla="*/ 4875935 w 4875935"/>
              <a:gd name="connsiteY1" fmla="*/ 0 h 3899699"/>
              <a:gd name="connsiteX2" fmla="*/ 4860032 w 4875935"/>
              <a:gd name="connsiteY2" fmla="*/ 3899699 h 3899699"/>
              <a:gd name="connsiteX3" fmla="*/ 0 w 4875935"/>
              <a:gd name="connsiteY3" fmla="*/ 3899699 h 3899699"/>
              <a:gd name="connsiteX0" fmla="*/ 0 w 4875935"/>
              <a:gd name="connsiteY0" fmla="*/ 3899699 h 3899699"/>
              <a:gd name="connsiteX1" fmla="*/ 4875935 w 4875935"/>
              <a:gd name="connsiteY1" fmla="*/ 0 h 3899699"/>
              <a:gd name="connsiteX2" fmla="*/ 4866610 w 4875935"/>
              <a:gd name="connsiteY2" fmla="*/ 3899699 h 3899699"/>
              <a:gd name="connsiteX3" fmla="*/ 0 w 4875935"/>
              <a:gd name="connsiteY3" fmla="*/ 3899699 h 3899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75935" h="3899699">
                <a:moveTo>
                  <a:pt x="0" y="3899699"/>
                </a:moveTo>
                <a:lnTo>
                  <a:pt x="4875935" y="0"/>
                </a:lnTo>
                <a:cubicBezTo>
                  <a:pt x="4872827" y="1299900"/>
                  <a:pt x="4869718" y="2599799"/>
                  <a:pt x="4866610" y="3899699"/>
                </a:cubicBezTo>
                <a:lnTo>
                  <a:pt x="0" y="389969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bIns="720000" anchor="b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852516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295997" y="1611681"/>
            <a:ext cx="2791434" cy="191108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6058920" y="1611681"/>
            <a:ext cx="2791434" cy="191108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11267" name="Picture 3" descr="D:\Fullppt\005-PNG이미지\모니터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4287" y="1489421"/>
            <a:ext cx="3035425" cy="3026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3161556" y="1603730"/>
            <a:ext cx="2793972" cy="191108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62783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1026" name="Picture 2" descr="D:\Fullppt\005-PNG이미지\노트북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790894"/>
            <a:ext cx="3816424" cy="1941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2462033" y="3061529"/>
            <a:ext cx="1783531" cy="130822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089023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3042661" y="499869"/>
            <a:ext cx="2520000" cy="252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4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3897690" y="3020149"/>
            <a:ext cx="1664971" cy="166497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5564210" y="1354898"/>
            <a:ext cx="1664971" cy="166497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581226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1" name="Rounded Rectangle 10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Rounded Rectangle 16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8" name="Half Frame 17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139952" y="2571750"/>
            <a:ext cx="5004048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1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139952" y="3147814"/>
            <a:ext cx="5004048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124462"/>
            <a:ext cx="9144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270052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922477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1763688" y="123478"/>
            <a:ext cx="7380312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1763688" y="699542"/>
            <a:ext cx="7380312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7286937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57120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129044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627784" y="2115319"/>
            <a:ext cx="3888432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Welcome!!</a:t>
            </a:r>
          </a:p>
        </p:txBody>
      </p:sp>
      <p:sp>
        <p:nvSpPr>
          <p:cNvPr id="4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2627784" y="2700526"/>
            <a:ext cx="3888136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2181001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5472229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1763688" y="123478"/>
            <a:ext cx="7380312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1763688" y="699542"/>
            <a:ext cx="7380312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40351514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4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739674" y="1395769"/>
            <a:ext cx="1728192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2539874" y="1395769"/>
            <a:ext cx="1728192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4340074" y="1395769"/>
            <a:ext cx="1728192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159670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6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2" Type="http://schemas.openxmlformats.org/officeDocument/2006/relationships/slideLayout" Target="../slideLayouts/slideLayout5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68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1" r:id="rId3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2" r:id="rId2"/>
    <p:sldLayoutId id="2147483662" r:id="rId3"/>
    <p:sldLayoutId id="2147483661" r:id="rId4"/>
    <p:sldLayoutId id="2147483660" r:id="rId5"/>
    <p:sldLayoutId id="2147483655" r:id="rId6"/>
    <p:sldLayoutId id="2147483663" r:id="rId7"/>
    <p:sldLayoutId id="2147483664" r:id="rId8"/>
    <p:sldLayoutId id="2147483666" r:id="rId9"/>
    <p:sldLayoutId id="2147483667" r:id="rId10"/>
    <p:sldLayoutId id="2147483668" r:id="rId11"/>
    <p:sldLayoutId id="2147483665" r:id="rId12"/>
    <p:sldLayoutId id="2147483669" r:id="rId13"/>
    <p:sldLayoutId id="2147483670" r:id="rId14"/>
    <p:sldLayoutId id="2147483656" r:id="rId15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ogointerpreter.com/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://karel.oldium.net/" TargetMode="Externa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s://studio.code.org/" TargetMode="Externa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s://www.playcodemonkey.com/" TargetMode="Externa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s://codekingdoms.com/" TargetMode="Externa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hyperlink" Target="https://codeanywhere.com/" TargetMode="Externa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https://codetasty.com/" TargetMode="Externa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ecma-international.org/publications/standards/Ecma-334.htm" TargetMode="External"/><Relationship Id="rId3" Type="http://schemas.openxmlformats.org/officeDocument/2006/relationships/hyperlink" Target="https://www.linkedin.com/" TargetMode="External"/><Relationship Id="rId7" Type="http://schemas.openxmlformats.org/officeDocument/2006/relationships/hyperlink" Target="https://www.w3.org/" TargetMode="External"/><Relationship Id="rId2" Type="http://schemas.openxmlformats.org/officeDocument/2006/relationships/hyperlink" Target="https://www.youtube.com/results?search_query=programming+lessons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lysator.liu.se/c/rat/title.html" TargetMode="External"/><Relationship Id="rId5" Type="http://schemas.openxmlformats.org/officeDocument/2006/relationships/hyperlink" Target="https://www.dotnetportal.cz/" TargetMode="External"/><Relationship Id="rId4" Type="http://schemas.openxmlformats.org/officeDocument/2006/relationships/hyperlink" Target="http://www.java.cz/" TargetMode="Externa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etacad.com/" TargetMode="External"/><Relationship Id="rId2" Type="http://schemas.openxmlformats.org/officeDocument/2006/relationships/hyperlink" Target="https://www.learn2code.cz/kurzy/online/programovani" TargetMode="External"/><Relationship Id="rId1" Type="http://schemas.openxmlformats.org/officeDocument/2006/relationships/slideLayout" Target="../slideLayouts/slideLayout3.xml"/><Relationship Id="rId5" Type="http://schemas.openxmlformats.org/officeDocument/2006/relationships/hyperlink" Target="http://www.logointerpreter.com/learn/" TargetMode="External"/><Relationship Id="rId4" Type="http://schemas.openxmlformats.org/officeDocument/2006/relationships/hyperlink" Target="https://hourofcode.com/cz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ololearn.com/" TargetMode="External"/><Relationship Id="rId7" Type="http://schemas.openxmlformats.org/officeDocument/2006/relationships/hyperlink" Target="https://www.linkedin.com/learning/foundations-of-programming-fundamentals/introduction-to-object-oriented-languages" TargetMode="External"/><Relationship Id="rId2" Type="http://schemas.openxmlformats.org/officeDocument/2006/relationships/hyperlink" Target="https://naucse.python.cz/course/pyladies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openclassrooms.com/" TargetMode="External"/><Relationship Id="rId5" Type="http://schemas.openxmlformats.org/officeDocument/2006/relationships/hyperlink" Target="https://www.edx.org/" TargetMode="External"/><Relationship Id="rId4" Type="http://schemas.openxmlformats.org/officeDocument/2006/relationships/hyperlink" Target="https://www.codecademy.com/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mo.mff.cuni.cz/p/" TargetMode="External"/><Relationship Id="rId2" Type="http://schemas.openxmlformats.org/officeDocument/2006/relationships/hyperlink" Target="http://talentovani.cz/soutez-v-programovani" TargetMode="Externa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soutez.tib.cz/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javadays.cz/cs/" TargetMode="External"/><Relationship Id="rId7" Type="http://schemas.openxmlformats.org/officeDocument/2006/relationships/hyperlink" Target="https://www.hackerrank.com/" TargetMode="External"/><Relationship Id="rId2" Type="http://schemas.openxmlformats.org/officeDocument/2006/relationships/hyperlink" Target="https://teched.cz/cs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leetcode.com/" TargetMode="External"/><Relationship Id="rId5" Type="http://schemas.openxmlformats.org/officeDocument/2006/relationships/hyperlink" Target="https://programmingpraxis.com/" TargetMode="External"/><Relationship Id="rId4" Type="http://schemas.openxmlformats.org/officeDocument/2006/relationships/hyperlink" Target="https://www.updateconference.net/cs" TargetMode="Externa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programujte.com/" TargetMode="External"/><Relationship Id="rId3" Type="http://schemas.openxmlformats.org/officeDocument/2006/relationships/hyperlink" Target="http://www.coderbyte.com/" TargetMode="External"/><Relationship Id="rId7" Type="http://schemas.openxmlformats.org/officeDocument/2006/relationships/hyperlink" Target="http://www.abclinuxu.cz/" TargetMode="External"/><Relationship Id="rId2" Type="http://schemas.openxmlformats.org/officeDocument/2006/relationships/hyperlink" Target="http://www.codingbat.com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algoritmy.net/" TargetMode="External"/><Relationship Id="rId5" Type="http://schemas.openxmlformats.org/officeDocument/2006/relationships/hyperlink" Target="http://www.root.cz/" TargetMode="External"/><Relationship Id="rId10" Type="http://schemas.openxmlformats.org/officeDocument/2006/relationships/hyperlink" Target="https://www.banan.cz/serialy/Python" TargetMode="External"/><Relationship Id="rId4" Type="http://schemas.openxmlformats.org/officeDocument/2006/relationships/hyperlink" Target="https://www.itnetwork.cz/python/zaklady/python-resene-priklady-promenne-typy-parsovani" TargetMode="External"/><Relationship Id="rId9" Type="http://schemas.openxmlformats.org/officeDocument/2006/relationships/hyperlink" Target="https://www.banan.cz/serialy/Java/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itisit.cz/novinky/kde-se-naucit-programovat-zdarma/" TargetMode="External"/><Relationship Id="rId2" Type="http://schemas.openxmlformats.org/officeDocument/2006/relationships/hyperlink" Target="https://www.zive.cz/clanky/4-vyvojova-prostredi-ktera-otevrete-v-prohlizeci/codiad/sc-3-a-177709-ch-96872/default.aspx#articleStart" TargetMode="Externa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czechcrunch.cz/2015/07/vybrali-jsme-4-nejlepsi-online-hry-ktera-vas-jednoduse-nauci-programovat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rollapp.com/app/kturtle" TargetMode="External"/><Relationship Id="rId13" Type="http://schemas.openxmlformats.org/officeDocument/2006/relationships/hyperlink" Target="https://checkio.org/" TargetMode="External"/><Relationship Id="rId3" Type="http://schemas.openxmlformats.org/officeDocument/2006/relationships/hyperlink" Target="https://scratch.mit.edu/projects/editor/?tip_bar=getStarted" TargetMode="External"/><Relationship Id="rId7" Type="http://schemas.openxmlformats.org/officeDocument/2006/relationships/hyperlink" Target="http://www.logointerpreter.com/" TargetMode="External"/><Relationship Id="rId12" Type="http://schemas.openxmlformats.org/officeDocument/2006/relationships/hyperlink" Target="https://codekingdoms.com/" TargetMode="External"/><Relationship Id="rId2" Type="http://schemas.openxmlformats.org/officeDocument/2006/relationships/hyperlink" Target="http://karel.oldium.net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calormen.com/jslogo/" TargetMode="External"/><Relationship Id="rId11" Type="http://schemas.openxmlformats.org/officeDocument/2006/relationships/hyperlink" Target="https://www.playcodemonkey.com/home" TargetMode="External"/><Relationship Id="rId5" Type="http://schemas.openxmlformats.org/officeDocument/2006/relationships/hyperlink" Target="https://snap.berkeley.edu/snapsource/snap.html" TargetMode="External"/><Relationship Id="rId10" Type="http://schemas.openxmlformats.org/officeDocument/2006/relationships/hyperlink" Target="https://studio.code.org/" TargetMode="External"/><Relationship Id="rId4" Type="http://schemas.openxmlformats.org/officeDocument/2006/relationships/hyperlink" Target="https://beta.scratch.mit.edu/" TargetMode="External"/><Relationship Id="rId9" Type="http://schemas.openxmlformats.org/officeDocument/2006/relationships/hyperlink" Target="https://developers.google.com/blockly/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codechef.com/ide" TargetMode="External"/><Relationship Id="rId3" Type="http://schemas.openxmlformats.org/officeDocument/2006/relationships/hyperlink" Target="https://repl.it/repls/IllAgileCryptos" TargetMode="External"/><Relationship Id="rId7" Type="http://schemas.openxmlformats.org/officeDocument/2006/relationships/hyperlink" Target="https://studio.code.org/" TargetMode="External"/><Relationship Id="rId2" Type="http://schemas.openxmlformats.org/officeDocument/2006/relationships/hyperlink" Target="https://www.compilejava.net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onlinegdb.com/" TargetMode="External"/><Relationship Id="rId11" Type="http://schemas.openxmlformats.org/officeDocument/2006/relationships/hyperlink" Target="https://repl.it/" TargetMode="External"/><Relationship Id="rId5" Type="http://schemas.openxmlformats.org/officeDocument/2006/relationships/hyperlink" Target="https://js.do/" TargetMode="External"/><Relationship Id="rId10" Type="http://schemas.openxmlformats.org/officeDocument/2006/relationships/hyperlink" Target="http://rextester.com/" TargetMode="External"/><Relationship Id="rId4" Type="http://schemas.openxmlformats.org/officeDocument/2006/relationships/hyperlink" Target="https://dotnetfiddle.net/" TargetMode="External"/><Relationship Id="rId9" Type="http://schemas.openxmlformats.org/officeDocument/2006/relationships/hyperlink" Target="https://www.jdoodle.com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codenvy.com/" TargetMode="External"/><Relationship Id="rId2" Type="http://schemas.openxmlformats.org/officeDocument/2006/relationships/hyperlink" Target="https://aws.amazon.com/cloud9/?origin=c9io" TargetMode="External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codiad.com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codetasty.com/" TargetMode="External"/><Relationship Id="rId2" Type="http://schemas.openxmlformats.org/officeDocument/2006/relationships/hyperlink" Target="http://pythonfiddle.com/" TargetMode="Externa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codeanywhere.com/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09188" y="339502"/>
            <a:ext cx="8195260" cy="1152128"/>
          </a:xfrm>
        </p:spPr>
        <p:txBody>
          <a:bodyPr/>
          <a:lstStyle/>
          <a:p>
            <a:r>
              <a:rPr lang="cs-CZ" altLang="ko-KR">
                <a:ea typeface="맑은 고딕" pitchFamily="50" charset="-127"/>
              </a:rPr>
              <a:t>Využití internetu při programování</a:t>
            </a:r>
            <a:endParaRPr lang="en-US" altLang="ko-KR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spcBef>
                <a:spcPts val="0"/>
              </a:spcBef>
              <a:defRPr/>
            </a:pPr>
            <a:r>
              <a:rPr lang="cs-CZ" altLang="ko-KR" b="1" dirty="0" smtClean="0"/>
              <a:t>Vývojové on-line prostředí, tutoriály, sbírky příkladů, komunita tvůrců, další zdroje…</a:t>
            </a:r>
            <a:endParaRPr lang="en-US" altLang="ko-KR" dirty="0"/>
          </a:p>
        </p:txBody>
      </p:sp>
      <p:sp>
        <p:nvSpPr>
          <p:cNvPr id="5" name="TextBox 4"/>
          <p:cNvSpPr txBox="1"/>
          <p:nvPr/>
        </p:nvSpPr>
        <p:spPr>
          <a:xfrm>
            <a:off x="395536" y="4456241"/>
            <a:ext cx="1440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altLang="ko-KR" sz="1600" dirty="0" err="1" smtClean="0">
                <a:solidFill>
                  <a:schemeClr val="bg1"/>
                </a:solidFill>
                <a:cs typeface="Arial" pitchFamily="34" charset="0"/>
              </a:rPr>
              <a:t>BaKu</a:t>
            </a:r>
            <a:endParaRPr lang="ko-KR" altLang="en-US" sz="1600" dirty="0">
              <a:solidFill>
                <a:schemeClr val="bg1"/>
              </a:solidFill>
              <a:cs typeface="Arial" pitchFamily="34" charset="0"/>
            </a:endParaRP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100" y="2067693"/>
            <a:ext cx="5130827" cy="2991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56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Online IDE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763688" y="123478"/>
            <a:ext cx="6664751" cy="2177083"/>
            <a:chOff x="3669941" y="1203598"/>
            <a:chExt cx="2256681" cy="2177083"/>
          </a:xfrm>
        </p:grpSpPr>
        <p:sp>
          <p:nvSpPr>
            <p:cNvPr id="9" name="TextBox 8"/>
            <p:cNvSpPr txBox="1"/>
            <p:nvPr/>
          </p:nvSpPr>
          <p:spPr>
            <a:xfrm>
              <a:off x="3669941" y="1995686"/>
              <a:ext cx="2252491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1203598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LOGO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871677" y="627550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06029" y="627550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1677" y="1031508"/>
            <a:ext cx="5868675" cy="4086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8149534" y="4659982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>
                <a:hlinkClick r:id="rId3"/>
              </a:rPr>
              <a:t>Odkaz</a:t>
            </a:r>
            <a:endParaRPr lang="cs-CZ" dirty="0"/>
          </a:p>
        </p:txBody>
      </p:sp>
      <p:sp>
        <p:nvSpPr>
          <p:cNvPr id="12" name="TextovéPole 11"/>
          <p:cNvSpPr txBox="1"/>
          <p:nvPr/>
        </p:nvSpPr>
        <p:spPr>
          <a:xfrm>
            <a:off x="1753750" y="736416"/>
            <a:ext cx="7162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Moderní online logo </a:t>
            </a:r>
            <a:r>
              <a:rPr lang="cs-CZ" dirty="0" err="1" smtClean="0"/>
              <a:t>interpreter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27390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Online IDE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763688" y="123478"/>
            <a:ext cx="6664751" cy="2177083"/>
            <a:chOff x="3669941" y="1203598"/>
            <a:chExt cx="2256681" cy="2177083"/>
          </a:xfrm>
        </p:grpSpPr>
        <p:sp>
          <p:nvSpPr>
            <p:cNvPr id="9" name="TextBox 8"/>
            <p:cNvSpPr txBox="1"/>
            <p:nvPr/>
          </p:nvSpPr>
          <p:spPr>
            <a:xfrm>
              <a:off x="3669941" y="1995686"/>
              <a:ext cx="2252491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1203598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KAREL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871677" y="627550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06029" y="627550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" name="TextovéPole 1"/>
          <p:cNvSpPr txBox="1"/>
          <p:nvPr/>
        </p:nvSpPr>
        <p:spPr>
          <a:xfrm>
            <a:off x="8149534" y="4659982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>
                <a:hlinkClick r:id="rId2"/>
              </a:rPr>
              <a:t>Odkaz</a:t>
            </a:r>
            <a:endParaRPr lang="cs-C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0515" y="1491630"/>
            <a:ext cx="7505428" cy="3067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ovéPole 11"/>
          <p:cNvSpPr txBox="1"/>
          <p:nvPr/>
        </p:nvSpPr>
        <p:spPr>
          <a:xfrm>
            <a:off x="1729930" y="791377"/>
            <a:ext cx="71625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Velmi dobře zpracované online prostředí jazyka Karel od českého tvůrce. </a:t>
            </a:r>
            <a:r>
              <a:rPr lang="en-US" dirty="0" err="1" smtClean="0"/>
              <a:t>Sta</a:t>
            </a:r>
            <a:r>
              <a:rPr lang="cs-CZ" dirty="0" smtClean="0"/>
              <a:t>žitelná verze nese název </a:t>
            </a:r>
            <a:r>
              <a:rPr lang="cs-CZ" dirty="0" err="1" smtClean="0"/>
              <a:t>Visual</a:t>
            </a:r>
            <a:r>
              <a:rPr lang="cs-CZ" dirty="0" smtClean="0"/>
              <a:t> Karel </a:t>
            </a:r>
            <a:r>
              <a:rPr lang="en-US" dirty="0" smtClean="0"/>
              <a:t>‘99.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00155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Výuka online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763688" y="123478"/>
            <a:ext cx="6664751" cy="2177083"/>
            <a:chOff x="3669941" y="1203598"/>
            <a:chExt cx="2256681" cy="2177083"/>
          </a:xfrm>
        </p:grpSpPr>
        <p:sp>
          <p:nvSpPr>
            <p:cNvPr id="9" name="TextBox 8"/>
            <p:cNvSpPr txBox="1"/>
            <p:nvPr/>
          </p:nvSpPr>
          <p:spPr>
            <a:xfrm>
              <a:off x="3669941" y="1995686"/>
              <a:ext cx="2252491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1203598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err="1" smtClean="0">
                  <a:solidFill>
                    <a:schemeClr val="accent3"/>
                  </a:solidFill>
                  <a:cs typeface="Arial" pitchFamily="34" charset="0"/>
                </a:rPr>
                <a:t>Code</a:t>
              </a:r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 Studio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871677" y="627550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06029" y="627550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" name="TextovéPole 1"/>
          <p:cNvSpPr txBox="1"/>
          <p:nvPr/>
        </p:nvSpPr>
        <p:spPr>
          <a:xfrm>
            <a:off x="8149534" y="4659982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>
                <a:hlinkClick r:id="rId2"/>
              </a:rPr>
              <a:t>Odkaz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1871677" y="791377"/>
            <a:ext cx="71929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Online vytváření kódu, kreslení, hraní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Možnost vyzkoušet si naprogramovat moderní klasiku </a:t>
            </a:r>
            <a:r>
              <a:rPr lang="cs-CZ" dirty="0" err="1" smtClean="0"/>
              <a:t>Flappy</a:t>
            </a:r>
            <a:r>
              <a:rPr lang="cs-CZ" dirty="0" smtClean="0"/>
              <a:t> </a:t>
            </a:r>
            <a:r>
              <a:rPr lang="cs-CZ" dirty="0" err="1" smtClean="0"/>
              <a:t>Bird</a:t>
            </a:r>
            <a:endParaRPr lang="cs-CZ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455912"/>
            <a:ext cx="7597742" cy="2628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4989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Výuka online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763688" y="123478"/>
            <a:ext cx="6664751" cy="2177083"/>
            <a:chOff x="3669941" y="1203598"/>
            <a:chExt cx="2256681" cy="2177083"/>
          </a:xfrm>
        </p:grpSpPr>
        <p:sp>
          <p:nvSpPr>
            <p:cNvPr id="9" name="TextBox 8"/>
            <p:cNvSpPr txBox="1"/>
            <p:nvPr/>
          </p:nvSpPr>
          <p:spPr>
            <a:xfrm>
              <a:off x="3669941" y="1995686"/>
              <a:ext cx="2252491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1203598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err="1" smtClean="0">
                  <a:solidFill>
                    <a:schemeClr val="accent3"/>
                  </a:solidFill>
                  <a:cs typeface="Arial" pitchFamily="34" charset="0"/>
                </a:rPr>
                <a:t>Code</a:t>
              </a:r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 </a:t>
              </a:r>
              <a:r>
                <a:rPr lang="cs-CZ" altLang="ko-KR" sz="2400" b="1" dirty="0" err="1" smtClean="0">
                  <a:solidFill>
                    <a:schemeClr val="accent3"/>
                  </a:solidFill>
                  <a:cs typeface="Arial" pitchFamily="34" charset="0"/>
                </a:rPr>
                <a:t>Monkey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871677" y="627550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06029" y="627550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" name="TextovéPole 1"/>
          <p:cNvSpPr txBox="1"/>
          <p:nvPr/>
        </p:nvSpPr>
        <p:spPr>
          <a:xfrm>
            <a:off x="8149534" y="4659982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>
                <a:hlinkClick r:id="rId2"/>
              </a:rPr>
              <a:t>Odkaz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1729930" y="791377"/>
            <a:ext cx="72711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Velmi hezky zpracovaná výuka programování pro nejmenší, </a:t>
            </a:r>
          </a:p>
          <a:p>
            <a:r>
              <a:rPr lang="cs-CZ" dirty="0"/>
              <a:t>p</a:t>
            </a:r>
            <a:r>
              <a:rPr lang="cs-CZ" dirty="0" smtClean="0"/>
              <a:t>rvních 30 lekcí zdarma, další placené. Možnost licence pro celou </a:t>
            </a:r>
          </a:p>
          <a:p>
            <a:r>
              <a:rPr lang="cs-CZ" dirty="0" smtClean="0"/>
              <a:t>školu. </a:t>
            </a:r>
            <a:r>
              <a:rPr lang="en-US" dirty="0" smtClean="0"/>
              <a:t>[3]</a:t>
            </a:r>
            <a:endParaRPr lang="cs-CZ" dirty="0"/>
          </a:p>
        </p:txBody>
      </p:sp>
      <p:pic>
        <p:nvPicPr>
          <p:cNvPr id="1026" name="Picture 2" descr="Výsledek obrázku pro codemonke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9653" y="1829034"/>
            <a:ext cx="6097009" cy="320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7362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Výuka online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763688" y="123478"/>
            <a:ext cx="6664751" cy="2177083"/>
            <a:chOff x="3669941" y="1203598"/>
            <a:chExt cx="2256681" cy="2177083"/>
          </a:xfrm>
        </p:grpSpPr>
        <p:sp>
          <p:nvSpPr>
            <p:cNvPr id="9" name="TextBox 8"/>
            <p:cNvSpPr txBox="1"/>
            <p:nvPr/>
          </p:nvSpPr>
          <p:spPr>
            <a:xfrm>
              <a:off x="3669941" y="1995686"/>
              <a:ext cx="2252491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1203598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err="1" smtClean="0">
                  <a:solidFill>
                    <a:schemeClr val="accent3"/>
                  </a:solidFill>
                  <a:cs typeface="Arial" pitchFamily="34" charset="0"/>
                </a:rPr>
                <a:t>Code</a:t>
              </a:r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 </a:t>
              </a:r>
              <a:r>
                <a:rPr lang="cs-CZ" altLang="ko-KR" sz="2400" b="1" dirty="0" err="1" smtClean="0">
                  <a:solidFill>
                    <a:schemeClr val="accent3"/>
                  </a:solidFill>
                  <a:cs typeface="Arial" pitchFamily="34" charset="0"/>
                </a:rPr>
                <a:t>Kingdoms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871677" y="627550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06029" y="627550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" name="TextovéPole 1"/>
          <p:cNvSpPr txBox="1"/>
          <p:nvPr/>
        </p:nvSpPr>
        <p:spPr>
          <a:xfrm>
            <a:off x="8149534" y="4659982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>
                <a:hlinkClick r:id="rId2"/>
              </a:rPr>
              <a:t>Odkaz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1729930" y="791377"/>
            <a:ext cx="7271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Naučte se základům </a:t>
            </a:r>
            <a:r>
              <a:rPr lang="cs-CZ" dirty="0" err="1" smtClean="0"/>
              <a:t>JavaScriptu</a:t>
            </a:r>
            <a:r>
              <a:rPr lang="cs-CZ" dirty="0" smtClean="0"/>
              <a:t> s krásně zpracovanou hrou. </a:t>
            </a:r>
            <a:endParaRPr lang="cs-CZ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Doporučený věk 6 až 13 let. Podpora mobilních zařízení.</a:t>
            </a:r>
            <a:r>
              <a:rPr lang="en-US" dirty="0" smtClean="0"/>
              <a:t> [3]</a:t>
            </a:r>
            <a:endParaRPr lang="cs-CZ" dirty="0" smtClean="0"/>
          </a:p>
        </p:txBody>
      </p:sp>
      <p:pic>
        <p:nvPicPr>
          <p:cNvPr id="2050" name="Picture 2" descr="Výsledek obrázku pro code kingdoms programmi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1677" y="1462557"/>
            <a:ext cx="6248400" cy="3514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9665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Online IDE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763688" y="123478"/>
            <a:ext cx="6664751" cy="2177083"/>
            <a:chOff x="3669941" y="1203598"/>
            <a:chExt cx="2256681" cy="2177083"/>
          </a:xfrm>
        </p:grpSpPr>
        <p:sp>
          <p:nvSpPr>
            <p:cNvPr id="9" name="TextBox 8"/>
            <p:cNvSpPr txBox="1"/>
            <p:nvPr/>
          </p:nvSpPr>
          <p:spPr>
            <a:xfrm>
              <a:off x="3669941" y="1995686"/>
              <a:ext cx="2252491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1203598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err="1" smtClean="0">
                  <a:solidFill>
                    <a:schemeClr val="accent3"/>
                  </a:solidFill>
                  <a:cs typeface="Arial" pitchFamily="34" charset="0"/>
                </a:rPr>
                <a:t>Codeanywhere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871677" y="627550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06029" y="627550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" name="TextovéPole 1"/>
          <p:cNvSpPr txBox="1"/>
          <p:nvPr/>
        </p:nvSpPr>
        <p:spPr>
          <a:xfrm>
            <a:off x="8149534" y="4659982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>
                <a:hlinkClick r:id="rId2"/>
              </a:rPr>
              <a:t>Odkaz</a:t>
            </a:r>
            <a:endParaRPr lang="cs-CZ" dirty="0"/>
          </a:p>
        </p:txBody>
      </p:sp>
      <p:pic>
        <p:nvPicPr>
          <p:cNvPr id="6" name="Picture 4" descr="Související obrázek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1683" y="1219669"/>
            <a:ext cx="5588630" cy="3869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ovéPole 11"/>
          <p:cNvSpPr txBox="1"/>
          <p:nvPr/>
        </p:nvSpPr>
        <p:spPr>
          <a:xfrm>
            <a:off x="1767746" y="771550"/>
            <a:ext cx="60773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Kompletní řešení v </a:t>
            </a:r>
            <a:r>
              <a:rPr lang="cs-CZ" dirty="0" err="1" smtClean="0"/>
              <a:t>cloudu</a:t>
            </a:r>
            <a:r>
              <a:rPr lang="cs-CZ" dirty="0" smtClean="0"/>
              <a:t> pro skutečné programování.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106787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Online IDE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763688" y="123478"/>
            <a:ext cx="6664751" cy="2177083"/>
            <a:chOff x="3669941" y="1203598"/>
            <a:chExt cx="2256681" cy="2177083"/>
          </a:xfrm>
        </p:grpSpPr>
        <p:sp>
          <p:nvSpPr>
            <p:cNvPr id="9" name="TextBox 8"/>
            <p:cNvSpPr txBox="1"/>
            <p:nvPr/>
          </p:nvSpPr>
          <p:spPr>
            <a:xfrm>
              <a:off x="3669941" y="1995686"/>
              <a:ext cx="2252491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1203598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err="1" smtClean="0">
                  <a:solidFill>
                    <a:schemeClr val="accent3"/>
                  </a:solidFill>
                  <a:cs typeface="Arial" pitchFamily="34" charset="0"/>
                </a:rPr>
                <a:t>CodeTasty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871677" y="627550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06029" y="627550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" name="TextovéPole 1"/>
          <p:cNvSpPr txBox="1"/>
          <p:nvPr/>
        </p:nvSpPr>
        <p:spPr>
          <a:xfrm>
            <a:off x="8196614" y="4774168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>
                <a:hlinkClick r:id="rId2"/>
              </a:rPr>
              <a:t>Odkaz</a:t>
            </a:r>
            <a:endParaRPr lang="cs-CZ" dirty="0"/>
          </a:p>
        </p:txBody>
      </p:sp>
      <p:pic>
        <p:nvPicPr>
          <p:cNvPr id="3074" name="Picture 2" descr="Výsledek obrázku pro codetasty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6864" y="1111712"/>
            <a:ext cx="6263915" cy="3917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ovéPole 11"/>
          <p:cNvSpPr txBox="1"/>
          <p:nvPr/>
        </p:nvSpPr>
        <p:spPr>
          <a:xfrm>
            <a:off x="1767746" y="730900"/>
            <a:ext cx="58208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Výkon</a:t>
            </a:r>
            <a:r>
              <a:rPr lang="en-US" dirty="0" smtClean="0"/>
              <a:t>n</a:t>
            </a:r>
            <a:r>
              <a:rPr lang="cs-CZ" dirty="0" smtClean="0"/>
              <a:t>é online IDE v </a:t>
            </a:r>
            <a:r>
              <a:rPr lang="cs-CZ" dirty="0" err="1" smtClean="0"/>
              <a:t>cloudu</a:t>
            </a:r>
            <a:r>
              <a:rPr lang="cs-CZ" dirty="0" smtClean="0"/>
              <a:t> od slovenských tvůrců.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78168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Internet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55370" y="483518"/>
            <a:ext cx="6664751" cy="5224071"/>
            <a:chOff x="3669941" y="1203598"/>
            <a:chExt cx="2256681" cy="5224071"/>
          </a:xfrm>
        </p:grpSpPr>
        <p:sp>
          <p:nvSpPr>
            <p:cNvPr id="9" name="TextBox 8"/>
            <p:cNvSpPr txBox="1"/>
            <p:nvPr/>
          </p:nvSpPr>
          <p:spPr>
            <a:xfrm>
              <a:off x="3669941" y="1995686"/>
              <a:ext cx="2252491" cy="44319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K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čemu všemu se Internet vývojářům hodí?</a:t>
              </a:r>
            </a:p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Stažení IDE, přístup k online IDE, 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cloude</a:t>
              </a: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Komponenty programu (obrázky, zvuky, …)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Ukázkové příklady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Výukové lekce (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Tutorials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) 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Video kurzy – 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2"/>
                </a:rPr>
                <a:t>YouTube</a:t>
              </a: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, 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3"/>
                </a:rPr>
                <a:t>LinkedIn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,… 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Online nápověda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Programátorský blog, komunita tvůrců –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4"/>
                </a:rPr>
                <a:t>Java Portál</a:t>
              </a:r>
              <a:r>
                <a:rPr lang="en-US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, </a:t>
              </a:r>
              <a:r>
                <a:rPr lang="en-US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5"/>
                </a:rPr>
                <a:t>DotNetPortal.cz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,…</a:t>
              </a:r>
              <a:endParaRPr lang="en-US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Stránky standardizačních organizací –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6"/>
                </a:rPr>
                <a:t>ANSI C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,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7"/>
                </a:rPr>
                <a:t>W3C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,</a:t>
              </a:r>
              <a:r>
                <a:rPr lang="en-US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8"/>
                </a:rPr>
                <a:t>standard C#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,…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1203598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Internet jako informační zdroj programátora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98758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71746" y="987582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38815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Internet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27584" y="123478"/>
            <a:ext cx="6684831" cy="6469839"/>
            <a:chOff x="3663142" y="1203598"/>
            <a:chExt cx="2263480" cy="8646086"/>
          </a:xfrm>
        </p:grpSpPr>
        <p:sp>
          <p:nvSpPr>
            <p:cNvPr id="9" name="TextBox 8"/>
            <p:cNvSpPr txBox="1"/>
            <p:nvPr/>
          </p:nvSpPr>
          <p:spPr>
            <a:xfrm>
              <a:off x="3663142" y="1705889"/>
              <a:ext cx="2252491" cy="81437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Obsáhlé e-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lerningové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kurzy, obsahující testy, obvykle s možností žákům získat certifikát (velký motivační faktor)/jednoduché lekce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Zdarma/placené/kombinované, videokurzy/text</a:t>
              </a:r>
            </a:p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Vhodné více pro zapojení žáků na 3.stupni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Primární je výuka učitele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Pro ty co jim výuka ve škole nestačí, další alternativa, pro talentované žáky, výuka v domácím prostředí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Zatraktivnit výuku v hodině, přinést do hodiny něco nového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1203598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Výuka programování přes internet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29688" y="585143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64040" y="58514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9127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Internet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33264" y="123478"/>
            <a:ext cx="6679152" cy="5634052"/>
            <a:chOff x="3665065" y="1203598"/>
            <a:chExt cx="2261557" cy="5634052"/>
          </a:xfrm>
        </p:grpSpPr>
        <p:sp>
          <p:nvSpPr>
            <p:cNvPr id="9" name="TextBox 8"/>
            <p:cNvSpPr txBox="1"/>
            <p:nvPr/>
          </p:nvSpPr>
          <p:spPr>
            <a:xfrm>
              <a:off x="3665065" y="1851670"/>
              <a:ext cx="2252491" cy="49859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2"/>
                </a:rPr>
                <a:t>Learn2code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– řada kurzů programování zdarma</a:t>
              </a:r>
            </a:p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Cisco kurzy -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3"/>
                </a:rPr>
                <a:t>Cisco 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3"/>
                </a:rPr>
                <a:t>Netacad</a:t>
              </a: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lvl="1"/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CISCO partner: CLA – 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Programming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E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ssentials in C, </a:t>
              </a:r>
            </a:p>
            <a:p>
              <a:pPr lvl="1"/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CISCO </a:t>
              </a: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partner: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CPA </a:t>
              </a: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– </a:t>
              </a:r>
              <a:r>
                <a:rPr lang="cs-CZ" altLang="ko-KR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Programming</a:t>
              </a: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Essentials in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C++</a:t>
              </a:r>
            </a:p>
            <a:p>
              <a:pPr lvl="1"/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CISCO </a:t>
              </a: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partner: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CPAP </a:t>
              </a: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– </a:t>
              </a:r>
              <a:r>
                <a:rPr lang="cs-CZ" altLang="ko-KR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Programming</a:t>
              </a: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Essentials in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Python</a:t>
              </a:r>
            </a:p>
            <a:p>
              <a:pPr lvl="1"/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CISCO partner: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CPP </a:t>
              </a: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– 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Advanced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Programming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in C++</a:t>
              </a:r>
            </a:p>
            <a:p>
              <a:pPr lvl="1"/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Hodina kódu pro každého studenta ve 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Scratch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</a:p>
            <a:p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zdarma na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4"/>
                </a:rPr>
                <a:t>https://hourofcode.com/cz</a:t>
              </a: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Výuka jazyka Logo/Želví grafika na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5"/>
                </a:rPr>
                <a:t>http://www.logointerpreter.com/</a:t>
              </a: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lvl="1"/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lvl="1"/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1203598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Výukové lekce, kurzy (</a:t>
              </a:r>
              <a:r>
                <a:rPr lang="cs-CZ" altLang="ko-KR" sz="2400" b="1" dirty="0" err="1" smtClean="0">
                  <a:solidFill>
                    <a:schemeClr val="accent3"/>
                  </a:solidFill>
                  <a:cs typeface="Arial" pitchFamily="34" charset="0"/>
                </a:rPr>
                <a:t>Tutorials</a:t>
              </a:r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)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29688" y="585143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64040" y="58514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4183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Základní pojmy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89677" y="64857"/>
            <a:ext cx="6657678" cy="6099909"/>
            <a:chOff x="3672336" y="1203598"/>
            <a:chExt cx="2254286" cy="6099909"/>
          </a:xfrm>
        </p:grpSpPr>
        <p:sp>
          <p:nvSpPr>
            <p:cNvPr id="9" name="TextBox 8"/>
            <p:cNvSpPr txBox="1"/>
            <p:nvPr/>
          </p:nvSpPr>
          <p:spPr>
            <a:xfrm>
              <a:off x="3672336" y="1763529"/>
              <a:ext cx="2252491" cy="55399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Desktop IDE (vývojové prostředí instalované na lokální počítač)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Online IDE (vývojové prostředí přístupné přes web browser, není nutná žádná instalace)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BYOD (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bring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your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own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device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) 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Mohu si přinést vlastní zařízení a na něm pracovat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Mohu použít pokaždé jiné zařízení, mohu střídat místa v práci/škole, nejsem závislý na konkrétním nainstalovaném stroji 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Teach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anywhere</a:t>
              </a: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Učitel může vést výuku z jakéhokoliv zařízení, které má browser a je připojeno do internetu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Cloudové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řešení IDE – kompletní řešení pro vývojáře (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compiler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, debugger, editor, datový prostor, podpůrné programy, …) na vzdáleném serveru přístupné např. přes prohlížeč 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1203598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Vývojové on-line prostředí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66400" y="520994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4000752" y="520994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32051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Internet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30781" y="123478"/>
            <a:ext cx="6681636" cy="4947072"/>
            <a:chOff x="3664224" y="1203598"/>
            <a:chExt cx="2262398" cy="4947072"/>
          </a:xfrm>
        </p:grpSpPr>
        <p:sp>
          <p:nvSpPr>
            <p:cNvPr id="9" name="TextBox 8"/>
            <p:cNvSpPr txBox="1"/>
            <p:nvPr/>
          </p:nvSpPr>
          <p:spPr>
            <a:xfrm>
              <a:off x="3664224" y="1995686"/>
              <a:ext cx="2252491" cy="41549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Kurzy Python: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2"/>
                </a:rPr>
                <a:t>Nauč se Python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[2]</a:t>
              </a: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Kurz C++, Python 3, Java: 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3"/>
                </a:rPr>
                <a:t>SoloLearn</a:t>
              </a:r>
              <a:r>
                <a:rPr lang="en-US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[2]</a:t>
              </a: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Kurzy programování: 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4"/>
                </a:rPr>
                <a:t>Codecademy</a:t>
              </a:r>
              <a:r>
                <a:rPr lang="en-US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[2]</a:t>
              </a: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5"/>
                </a:rPr>
                <a:t>EdX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: řada kurzů zdarma, certifikáty zpoplatněny</a:t>
              </a:r>
              <a:r>
                <a:rPr lang="en-US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[2]</a:t>
              </a: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6"/>
                </a:rPr>
                <a:t>OpenClassRoom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: řada kurzů především </a:t>
              </a:r>
              <a:r>
                <a:rPr lang="en-US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pro v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ývojáře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webu</a:t>
              </a:r>
              <a:r>
                <a:rPr lang="en-US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[2]</a:t>
              </a: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en-US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Videokurz</a:t>
              </a:r>
              <a:r>
                <a:rPr lang="en-US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OOP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: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7"/>
                </a:rPr>
                <a:t>Základy programování se Simonem 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7"/>
                </a:rPr>
                <a:t>Allardicem</a:t>
              </a: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1203598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Výukové lekce, kurzy (</a:t>
              </a:r>
              <a:r>
                <a:rPr lang="cs-CZ" altLang="ko-KR" sz="2400" b="1" dirty="0" err="1" smtClean="0">
                  <a:solidFill>
                    <a:schemeClr val="accent3"/>
                  </a:solidFill>
                  <a:cs typeface="Arial" pitchFamily="34" charset="0"/>
                </a:rPr>
                <a:t>Tutorials</a:t>
              </a:r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)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29688" y="585143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64040" y="58514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74361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Internet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38538" y="123478"/>
            <a:ext cx="6673877" cy="5635218"/>
            <a:chOff x="3666851" y="1203598"/>
            <a:chExt cx="2259771" cy="5635218"/>
          </a:xfrm>
        </p:grpSpPr>
        <p:sp>
          <p:nvSpPr>
            <p:cNvPr id="9" name="TextBox 8"/>
            <p:cNvSpPr txBox="1"/>
            <p:nvPr/>
          </p:nvSpPr>
          <p:spPr>
            <a:xfrm>
              <a:off x="3666851" y="1852836"/>
              <a:ext cx="2252491" cy="49859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Soutěž v programování pořádaná MŠMT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pořádá pravidelně každý rok NIDV jenž je součástí MŠMT 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3 části - okresní kolo, krajské, ústřední/republikové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Kategorie Programování žáci, mládež, web, mikrořadiče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2"/>
                </a:rPr>
                <a:t>Odkaz na stránky soutěže</a:t>
              </a: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Matematická olympiáda – kategorie P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Více o algoritmizaci než samotném programování, zajišťuje „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Matfyz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“ UK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Domácí kolo, krajské, ústřední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Pouze pro střední školy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3"/>
                </a:rPr>
                <a:t>Odkaz na stránky soutěže</a:t>
              </a: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Další soutěže: 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4"/>
                </a:rPr>
                <a:t>Mladý programátor (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4"/>
                </a:rPr>
                <a:t>Baltík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4"/>
                </a:rPr>
                <a:t>, volitelný jazyk)</a:t>
              </a: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Hackathon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– soutěžní maraton v programování týmů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1203598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Stránky soutěží v programování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29688" y="585143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64040" y="58514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6729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Internet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55370" y="483518"/>
            <a:ext cx="6664751" cy="5035988"/>
            <a:chOff x="3669941" y="1203598"/>
            <a:chExt cx="2256681" cy="5035988"/>
          </a:xfrm>
        </p:grpSpPr>
        <p:sp>
          <p:nvSpPr>
            <p:cNvPr id="9" name="TextBox 8"/>
            <p:cNvSpPr txBox="1"/>
            <p:nvPr/>
          </p:nvSpPr>
          <p:spPr>
            <a:xfrm>
              <a:off x="3669941" y="1807603"/>
              <a:ext cx="2252491" cy="44319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Programátorské konference – pokud chci znát nejnovější trendy v oblasti vývoje softwaru a obecně IT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Př. 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2"/>
                </a:rPr>
                <a:t>TechEd</a:t>
              </a:r>
              <a:r>
                <a:rPr lang="en-US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2"/>
                </a:rPr>
                <a:t>&amp;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2"/>
                </a:rPr>
                <a:t>DevCon</a:t>
              </a:r>
              <a:r>
                <a:rPr lang="en-US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, </a:t>
              </a:r>
              <a:r>
                <a:rPr lang="en-US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3"/>
                </a:rPr>
                <a:t>JavaDays</a:t>
              </a:r>
              <a:r>
                <a:rPr lang="en-US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, </a:t>
              </a:r>
              <a:r>
                <a:rPr lang="en-US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4"/>
                </a:rPr>
                <a:t>Update Conference</a:t>
              </a:r>
              <a:r>
                <a:rPr lang="en-US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, SQL Server </a:t>
              </a:r>
              <a:r>
                <a:rPr lang="en-US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Bootcamp</a:t>
              </a:r>
              <a:r>
                <a:rPr lang="en-US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Sbírky příkladů (ANJ):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5"/>
                </a:rPr>
                <a:t>ProgrammingPraxis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– Obrovské množství příkladů z praxe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6"/>
                </a:rPr>
                <a:t>LeetCode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– Studnice příkladů od různých „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sortů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“, přes práci s řetězci až po různé hry (sudoku, 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zuma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, …). U příkladů je uvedena obtížnost.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7"/>
                </a:rPr>
                <a:t>HackerRank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– Příklady, komunita tvůrců, nabídka řešení pro školy a učitele</a:t>
              </a:r>
            </a:p>
            <a:p>
              <a:pPr lvl="2"/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1203598"/>
              <a:ext cx="225249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Sbírky příkladů, fóra, články, blogy, konference, soutěže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5772" y="1249281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4121" y="1249281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71612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Internet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55370" y="483518"/>
            <a:ext cx="6664751" cy="4758989"/>
            <a:chOff x="3669941" y="1203598"/>
            <a:chExt cx="2256681" cy="4758989"/>
          </a:xfrm>
        </p:grpSpPr>
        <p:sp>
          <p:nvSpPr>
            <p:cNvPr id="9" name="TextBox 8"/>
            <p:cNvSpPr txBox="1"/>
            <p:nvPr/>
          </p:nvSpPr>
          <p:spPr>
            <a:xfrm>
              <a:off x="3669941" y="1807603"/>
              <a:ext cx="2252491" cy="41549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Sbírky příkladů (ANJ):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2"/>
                </a:rPr>
                <a:t>CodingBat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– portál řešení praktických příkladů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3"/>
                </a:rPr>
                <a:t>CoderByte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– fórum, příklady, novinky, návody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Sbírky příkladů (ČJ)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4"/>
                </a:rPr>
                <a:t>InetWork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– fórum, tutoriály, příklady pro různé jazyky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5"/>
                </a:rPr>
                <a:t>Root.cz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– seriály o programování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6"/>
                </a:rPr>
                <a:t>Algoritmy.net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- vysvětlení algoritmů a jejich implementace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7"/>
                </a:rPr>
                <a:t>abclinuxu.cz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– velké množství článků o programování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8"/>
                </a:rPr>
                <a:t>Programujte.com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– články o programování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9"/>
                </a:rPr>
                <a:t>www.banan.cz - Java seriál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– příklady v jazyce Java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10"/>
                </a:rPr>
                <a:t>www.banan.cz - Python seriál</a:t>
              </a: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– příklady Python</a:t>
              </a: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1203598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Sbírky příkladů, články o programování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98758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71746" y="987582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723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1855370" y="483518"/>
            <a:ext cx="6664751" cy="3685188"/>
            <a:chOff x="3669941" y="1203598"/>
            <a:chExt cx="2256681" cy="3685188"/>
          </a:xfrm>
        </p:grpSpPr>
        <p:sp>
          <p:nvSpPr>
            <p:cNvPr id="9" name="TextBox 8"/>
            <p:cNvSpPr txBox="1"/>
            <p:nvPr/>
          </p:nvSpPr>
          <p:spPr>
            <a:xfrm>
              <a:off x="3669941" y="1995686"/>
              <a:ext cx="2252491" cy="28931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[1]</a:t>
              </a:r>
              <a:r>
                <a:rPr lang="cs-CZ" altLang="ko-KR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4 vývojová prostředí, která otevřete v prohlížeči. </a:t>
              </a:r>
              <a:r>
                <a:rPr lang="en-US" altLang="ko-KR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[online]. [cit. 2018-08-10]. </a:t>
              </a:r>
              <a:r>
                <a:rPr lang="en-US" altLang="ko-KR" sz="14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Dostupn</a:t>
              </a:r>
              <a:r>
                <a:rPr lang="cs-CZ" altLang="ko-KR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é z: </a:t>
              </a:r>
              <a:r>
                <a:rPr lang="en-US" altLang="ko-KR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2"/>
                </a:rPr>
                <a:t>https</a:t>
              </a:r>
              <a:r>
                <a:rPr lang="en-US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2"/>
                </a:rPr>
                <a:t>://</a:t>
              </a:r>
              <a:r>
                <a:rPr lang="en-US" altLang="ko-KR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2"/>
                </a:rPr>
                <a:t>www.zive.cz/clanky/4-vyvojova-prostredi-ktera-otevrete-v-prohlizeci/codiad/sc-3-a-177709-ch-96872/default.aspx#articleStart</a:t>
              </a:r>
              <a:endParaRPr lang="cs-CZ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r>
                <a:rPr lang="en-US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[2] </a:t>
              </a:r>
              <a:r>
                <a:rPr lang="cs-CZ" altLang="ko-KR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Kde se naučit programovat zdarma. </a:t>
              </a:r>
              <a:r>
                <a:rPr lang="en-US" altLang="ko-KR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[online]. [cit. 2018-08-10]. </a:t>
              </a:r>
              <a:r>
                <a:rPr lang="en-US" altLang="ko-KR" sz="14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Dostupn</a:t>
              </a:r>
              <a:r>
                <a:rPr lang="cs-CZ" altLang="ko-KR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é</a:t>
              </a:r>
              <a:r>
                <a:rPr lang="en-US" altLang="ko-KR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z</a:t>
              </a:r>
              <a:r>
                <a:rPr lang="cs-CZ" altLang="ko-KR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: </a:t>
              </a:r>
              <a:r>
                <a:rPr lang="en-US" altLang="ko-KR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3"/>
                </a:rPr>
                <a:t>http</a:t>
              </a:r>
              <a:r>
                <a:rPr lang="en-US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3"/>
                </a:rPr>
                <a:t>://www.gitisit.cz/novinky/kde-se-naucit-programovat-zdarma</a:t>
              </a:r>
              <a:r>
                <a:rPr lang="en-US" altLang="ko-KR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3"/>
                </a:rPr>
                <a:t>/</a:t>
              </a:r>
              <a:endParaRPr lang="cs-CZ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r>
                <a:rPr lang="en-US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[3] </a:t>
              </a:r>
              <a:r>
                <a:rPr lang="cs-CZ" altLang="ko-KR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Vybrali jsme 4 nejlepší online hry, které vás jednoduše naučí programovat. </a:t>
              </a:r>
              <a:r>
                <a:rPr lang="en-US" altLang="ko-KR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[online]. [cit. 2018-08-10]. </a:t>
              </a:r>
              <a:r>
                <a:rPr lang="en-US" altLang="ko-KR" sz="14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Dostupn</a:t>
              </a:r>
              <a:r>
                <a:rPr lang="cs-CZ" altLang="ko-KR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é z: </a:t>
              </a:r>
              <a:r>
                <a:rPr lang="en-US" altLang="ko-KR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4"/>
                </a:rPr>
                <a:t>https</a:t>
              </a:r>
              <a:r>
                <a:rPr lang="en-US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4"/>
                </a:rPr>
                <a:t>://www.czechcrunch.cz/2015/07/vybrali-jsme-4-nejlepsi-online-hry-ktera-vas-jednoduse-nauci-programovat/</a:t>
              </a:r>
              <a:endParaRPr lang="cs-CZ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1203598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Zdroje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98758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71746" y="987582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2" name="TextBox 8"/>
          <p:cNvSpPr txBox="1"/>
          <p:nvPr/>
        </p:nvSpPr>
        <p:spPr>
          <a:xfrm>
            <a:off x="1855370" y="2931790"/>
            <a:ext cx="66523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cs-CZ" altLang="ko-KR" dirty="0">
              <a:cs typeface="Arial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cs-CZ" altLang="ko-KR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8167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Vlastnosti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89245" y="101927"/>
            <a:ext cx="6652376" cy="6763599"/>
            <a:chOff x="3669941" y="1182047"/>
            <a:chExt cx="2252491" cy="6763599"/>
          </a:xfrm>
        </p:grpSpPr>
        <p:sp>
          <p:nvSpPr>
            <p:cNvPr id="9" name="TextBox 8"/>
            <p:cNvSpPr txBox="1"/>
            <p:nvPr/>
          </p:nvSpPr>
          <p:spPr>
            <a:xfrm>
              <a:off x="3669941" y="1851670"/>
              <a:ext cx="2252491" cy="60939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u="sng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Výhody:</a:t>
              </a:r>
            </a:p>
            <a:p>
              <a:endParaRPr lang="cs-CZ" altLang="ko-KR" u="sng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Není potřeba nic instalovat (postačí web browser)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Mohu pracovat z jakéhokoliv stroje, místa, židle, …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Neřeším problémy spojené s instalací (platforma OS, minimální hardwarové požadavky, složitost konfigurace, …) – obvykle nad síly žáků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IDE nezabírá místo na disku (počítači postačí malý disk)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Obvykle nenáročné na hardware (výpočty řeší hardware vzdáleného serveru) – mohu mít mnohem vyšší výkon než na vlastním notebooku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Automaticky nová verze, aktualizace (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patche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)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Mohu obvykle ukládat hotové projekty v 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cloudu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(nehrozí zapomenutí souborů doma), možnost okamžitého zveřejnění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Sdílená práce na projektu (dva a více vývojářů upravují kód)</a:t>
              </a:r>
            </a:p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69941" y="1182047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Vývojová on-line prostředí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19746" y="601019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54098" y="601019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1825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Vlastnosti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89245" y="101927"/>
            <a:ext cx="6652376" cy="5101606"/>
            <a:chOff x="3669941" y="1182047"/>
            <a:chExt cx="2252491" cy="5101606"/>
          </a:xfrm>
        </p:grpSpPr>
        <p:sp>
          <p:nvSpPr>
            <p:cNvPr id="9" name="TextBox 8"/>
            <p:cNvSpPr txBox="1"/>
            <p:nvPr/>
          </p:nvSpPr>
          <p:spPr>
            <a:xfrm>
              <a:off x="3669941" y="1851670"/>
              <a:ext cx="2252491" cy="44319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u="sng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Nevýhody:</a:t>
              </a:r>
            </a:p>
            <a:p>
              <a:endParaRPr lang="cs-CZ" altLang="ko-KR" u="sng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Závislost </a:t>
              </a: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na funkční sítí (připojení do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Internetu)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Potřebuji rychlý a stabilní Internet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Při </a:t>
              </a: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selhání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serveru nemohu pracovat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Nižší bezpečnost </a:t>
              </a: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–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svěřuji svá data další osobě </a:t>
              </a: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69941" y="1182047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Vývojová on-line prostředí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19746" y="601019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54098" y="601019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00026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Online IDE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25552" y="123478"/>
            <a:ext cx="6664751" cy="5634052"/>
            <a:chOff x="3669941" y="1203598"/>
            <a:chExt cx="2256681" cy="5634052"/>
          </a:xfrm>
        </p:grpSpPr>
        <p:sp>
          <p:nvSpPr>
            <p:cNvPr id="9" name="TextBox 8"/>
            <p:cNvSpPr txBox="1"/>
            <p:nvPr/>
          </p:nvSpPr>
          <p:spPr>
            <a:xfrm>
              <a:off x="3669941" y="1851670"/>
              <a:ext cx="2252491" cy="49859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2"/>
                </a:rPr>
                <a:t>jazyk Karel (tvůrce Oldřich Jedlička)</a:t>
              </a: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3"/>
                </a:rPr>
                <a:t>Scratch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3"/>
                </a:rPr>
                <a:t> 2.0 online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, 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4"/>
                </a:rPr>
                <a:t>Scratch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4"/>
                </a:rPr>
                <a:t> 3.0 (beta verze)</a:t>
              </a: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5"/>
                </a:rPr>
                <a:t>Snap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5"/>
                </a:rPr>
                <a:t>!</a:t>
              </a: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r>
                <a:rPr lang="cs-CZ" altLang="ko-KR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6"/>
                </a:rPr>
                <a:t>Interpreter</a:t>
              </a: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6"/>
                </a:rPr>
                <a:t>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6"/>
                </a:rPr>
                <a:t>LOGO</a:t>
              </a: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7"/>
                </a:rPr>
                <a:t>LOGO by Tudor</a:t>
              </a: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8"/>
                </a:rPr>
                <a:t>KTurtle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8"/>
                </a:rPr>
                <a:t> (Linux)</a:t>
              </a: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9"/>
                </a:rPr>
                <a:t>Blockly</a:t>
              </a: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Spíše než samotné vývojové prostředí, ale propracovaná výuka programování pro nejmenší (online hry):</a:t>
              </a:r>
              <a:endParaRPr lang="en-US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10"/>
                </a:rPr>
                <a:t>Code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10"/>
                </a:rPr>
                <a:t> Studio</a:t>
              </a: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11"/>
                </a:rPr>
                <a:t>Codemonkey</a:t>
              </a: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12"/>
                </a:rPr>
                <a:t>Code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12"/>
                </a:rPr>
                <a:t> 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12"/>
                </a:rPr>
                <a:t>Kingdoms</a:t>
              </a: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13"/>
                </a:rPr>
                <a:t>CheckiO</a:t>
              </a: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1203598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Příklady „</a:t>
              </a:r>
              <a:r>
                <a:rPr lang="cs-CZ" altLang="ko-KR" sz="2400" b="1" dirty="0" err="1" smtClean="0">
                  <a:solidFill>
                    <a:schemeClr val="accent3"/>
                  </a:solidFill>
                  <a:cs typeface="Arial" pitchFamily="34" charset="0"/>
                </a:rPr>
                <a:t>Kids</a:t>
              </a:r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 </a:t>
              </a:r>
              <a:r>
                <a:rPr lang="cs-CZ" altLang="ko-KR" sz="2400" b="1" dirty="0" err="1" smtClean="0">
                  <a:solidFill>
                    <a:schemeClr val="accent3"/>
                  </a:solidFill>
                  <a:cs typeface="Arial" pitchFamily="34" charset="0"/>
                </a:rPr>
                <a:t>programming</a:t>
              </a:r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 </a:t>
              </a:r>
              <a:r>
                <a:rPr lang="cs-CZ" altLang="ko-KR" sz="2400" b="1" dirty="0" err="1" smtClean="0">
                  <a:solidFill>
                    <a:schemeClr val="accent3"/>
                  </a:solidFill>
                  <a:cs typeface="Arial" pitchFamily="34" charset="0"/>
                </a:rPr>
                <a:t>language</a:t>
              </a:r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“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2933" y="580789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67285" y="580789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07140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Online IDE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55370" y="483518"/>
            <a:ext cx="6664751" cy="5429061"/>
            <a:chOff x="3669941" y="1203598"/>
            <a:chExt cx="2256681" cy="5429061"/>
          </a:xfrm>
        </p:grpSpPr>
        <p:sp>
          <p:nvSpPr>
            <p:cNvPr id="9" name="TextBox 8"/>
            <p:cNvSpPr txBox="1"/>
            <p:nvPr/>
          </p:nvSpPr>
          <p:spPr>
            <a:xfrm>
              <a:off x="3669941" y="1923678"/>
              <a:ext cx="2252491" cy="47089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Pouze jeden jazyk: </a:t>
              </a:r>
            </a:p>
            <a:p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2"/>
                </a:rPr>
                <a:t>Java IDE</a:t>
              </a: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3"/>
                </a:rPr>
                <a:t>Ruby</a:t>
              </a: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4"/>
                </a:rPr>
                <a:t>Compiler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4"/>
                </a:rPr>
                <a:t> </a:t>
              </a:r>
              <a:r>
                <a:rPr lang="en-US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4"/>
                </a:rPr>
                <a:t>VB.NET,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4"/>
                </a:rPr>
                <a:t>F</a:t>
              </a:r>
              <a:r>
                <a:rPr lang="en-US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4"/>
                </a:rPr>
                <a:t>#, C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4"/>
                </a:rPr>
                <a:t>#</a:t>
              </a: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5"/>
                </a:rPr>
                <a:t>JavaScript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5"/>
                </a:rPr>
                <a:t> JS.do </a:t>
              </a: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Univerzální IDE (výběr z mnoha jazyků):</a:t>
              </a:r>
            </a:p>
            <a:p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6"/>
                </a:rPr>
                <a:t>OnlineGDB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</a:p>
            <a:p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7"/>
                </a:rPr>
                <a:t>Code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7"/>
                </a:rPr>
                <a:t> </a:t>
              </a: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7"/>
                </a:rPr>
                <a:t>Studio</a:t>
              </a: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</a:p>
            <a:p>
              <a:r>
                <a:rPr lang="cs-CZ" altLang="ko-KR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8"/>
                </a:rPr>
                <a:t>CodeChef</a:t>
              </a: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</a:p>
            <a:p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9"/>
                </a:rPr>
                <a:t>jDoodle</a:t>
              </a: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10"/>
                </a:rPr>
                <a:t>RexTester</a:t>
              </a: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11"/>
                </a:rPr>
                <a:t>Repl.it</a:t>
              </a: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1203598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Příklady „dospělých jazyků“ v online IDE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98758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71746" y="987582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86280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Online IDE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63282" y="267494"/>
            <a:ext cx="6664751" cy="4762406"/>
            <a:chOff x="3669941" y="1203598"/>
            <a:chExt cx="2256681" cy="4762406"/>
          </a:xfrm>
        </p:grpSpPr>
        <p:sp>
          <p:nvSpPr>
            <p:cNvPr id="9" name="TextBox 8"/>
            <p:cNvSpPr txBox="1"/>
            <p:nvPr/>
          </p:nvSpPr>
          <p:spPr>
            <a:xfrm>
              <a:off x="3669941" y="1995686"/>
              <a:ext cx="2252491" cy="39703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2"/>
                </a:rPr>
                <a:t>AWS Cloud9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– Kombinace vývojového prostředí a virtuálního pracovního stroje, běží na 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Ubuntu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. Podpora řady jazyků Python, PHP, 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JavaScript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a další. Obsahuje debugger, vlastní editor případně simulace VIM, 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Sublime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, 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Emacs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, editor obrázků atd.</a:t>
              </a:r>
            </a:p>
            <a:p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Pro open source projekty je zdarma, případně další tarify.</a:t>
              </a:r>
              <a:r>
                <a:rPr lang="en-US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[1]</a:t>
              </a: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3"/>
                </a:rPr>
                <a:t>Codenvy</a:t>
              </a:r>
              <a:r>
                <a:rPr lang="en-US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– </a:t>
              </a:r>
              <a:r>
                <a:rPr lang="en-US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Podpora</a:t>
              </a:r>
              <a:r>
                <a:rPr lang="en-US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v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ětšiny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existujících jazyků, založeno na 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RedHat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, IDE 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Eclipse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, 3GB 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Ram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zdarma po registraci, mohu bezplatně vytvořit neomezený počet projektů které jsou veřejné</a:t>
              </a:r>
              <a:r>
                <a:rPr lang="en-US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. [1]</a:t>
              </a: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4"/>
                </a:rPr>
                <a:t>Codiad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– Podpora více jak 40 jazyků, podpora kooperace na projektu, rozdělení obrazovky a porovnání kódu, pravidelné zálohování</a:t>
              </a:r>
              <a:r>
                <a:rPr lang="en-US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. [1]</a:t>
              </a: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1203598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Kompletní řešení v </a:t>
              </a:r>
              <a:r>
                <a:rPr lang="cs-CZ" altLang="ko-KR" sz="2400" b="1" dirty="0" err="1" smtClean="0">
                  <a:solidFill>
                    <a:schemeClr val="accent3"/>
                  </a:solidFill>
                  <a:cs typeface="Arial" pitchFamily="34" charset="0"/>
                </a:rPr>
                <a:t>cloudu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87426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71746" y="787426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97719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Online IDE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55370" y="483518"/>
            <a:ext cx="6664751" cy="4670073"/>
            <a:chOff x="3669941" y="1203598"/>
            <a:chExt cx="2256681" cy="4670073"/>
          </a:xfrm>
        </p:grpSpPr>
        <p:sp>
          <p:nvSpPr>
            <p:cNvPr id="9" name="TextBox 8"/>
            <p:cNvSpPr txBox="1"/>
            <p:nvPr/>
          </p:nvSpPr>
          <p:spPr>
            <a:xfrm>
              <a:off x="3669941" y="1995686"/>
              <a:ext cx="2252491" cy="38779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2"/>
                </a:rPr>
                <a:t>Python 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2"/>
                </a:rPr>
                <a:t>Fiddle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– </a:t>
              </a:r>
              <a:r>
                <a:rPr lang="en-US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J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ednoduché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online IDE, možnost sdílení projektu</a:t>
              </a:r>
              <a:r>
                <a:rPr lang="en-US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. [1]</a:t>
              </a: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3"/>
                </a:rPr>
                <a:t>CodeTasty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– slovenský produkt, podpora více jak 40 jazyků, 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splitscreen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(mohu porovnávat dva kódy), kolaborace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, …</a:t>
              </a: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4"/>
                </a:rPr>
                <a:t>Codeanywhere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řístup přes desktop PC a Mac, ale i mobilní zařízení jako 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iPad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, iPhone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Highlighting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pro více jak 75 jazyků, kompletní nástroje pak pro PHP, 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JavaScript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, Python, Ruby, Go apod.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Obsahuje 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Arduino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IDE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Podpora 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Dropbox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, 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OneDrive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, Google Drive</a:t>
              </a:r>
            </a:p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1203598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Kompletní řešení v </a:t>
              </a:r>
              <a:r>
                <a:rPr lang="cs-CZ" altLang="ko-KR" sz="2400" b="1" dirty="0" err="1" smtClean="0">
                  <a:solidFill>
                    <a:schemeClr val="accent3"/>
                  </a:solidFill>
                  <a:cs typeface="Arial" pitchFamily="34" charset="0"/>
                </a:rPr>
                <a:t>cloudu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98758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71746" y="987582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14670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-5882" y="2355726"/>
            <a:ext cx="9144000" cy="576063"/>
          </a:xfrm>
        </p:spPr>
        <p:txBody>
          <a:bodyPr/>
          <a:lstStyle/>
          <a:p>
            <a:r>
              <a:rPr lang="cs-CZ" altLang="ko-KR" sz="3200" dirty="0" smtClean="0"/>
              <a:t>Ukázky vybraných prostředí</a:t>
            </a:r>
            <a:endParaRPr lang="ko-KR" altLang="en-US" sz="3200" dirty="0"/>
          </a:p>
        </p:txBody>
      </p:sp>
    </p:spTree>
    <p:extLst>
      <p:ext uri="{BB962C8B-B14F-4D97-AF65-F5344CB8AC3E}">
        <p14:creationId xmlns:p14="http://schemas.microsoft.com/office/powerpoint/2010/main" val="61455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ver and End Slide Master">
  <a:themeElements>
    <a:clrScheme name="ALLPPT-COLOR-A2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38D4CD"/>
      </a:accent1>
      <a:accent2>
        <a:srgbClr val="16B7B8"/>
      </a:accent2>
      <a:accent3>
        <a:srgbClr val="179A9D"/>
      </a:accent3>
      <a:accent4>
        <a:srgbClr val="38D4CD"/>
      </a:accent4>
      <a:accent5>
        <a:srgbClr val="16B7B8"/>
      </a:accent5>
      <a:accent6>
        <a:srgbClr val="179A9D"/>
      </a:accent6>
      <a:hlink>
        <a:srgbClr val="0000FF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2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38D4CD"/>
      </a:accent1>
      <a:accent2>
        <a:srgbClr val="16B7B8"/>
      </a:accent2>
      <a:accent3>
        <a:srgbClr val="179A9D"/>
      </a:accent3>
      <a:accent4>
        <a:srgbClr val="38D4CD"/>
      </a:accent4>
      <a:accent5>
        <a:srgbClr val="16B7B8"/>
      </a:accent5>
      <a:accent6>
        <a:srgbClr val="179A9D"/>
      </a:accent6>
      <a:hlink>
        <a:srgbClr val="0000FF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16B7B8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2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38D4CD"/>
      </a:accent1>
      <a:accent2>
        <a:srgbClr val="16B7B8"/>
      </a:accent2>
      <a:accent3>
        <a:srgbClr val="179A9D"/>
      </a:accent3>
      <a:accent4>
        <a:srgbClr val="38D4CD"/>
      </a:accent4>
      <a:accent5>
        <a:srgbClr val="16B7B8"/>
      </a:accent5>
      <a:accent6>
        <a:srgbClr val="179A9D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DA8687C9484C90409087ED73891B2516" ma:contentTypeVersion="5" ma:contentTypeDescription="Vytvoří nový dokument" ma:contentTypeScope="" ma:versionID="1813bc897ae034a85cf19053ace78ec4">
  <xsd:schema xmlns:xsd="http://www.w3.org/2001/XMLSchema" xmlns:xs="http://www.w3.org/2001/XMLSchema" xmlns:p="http://schemas.microsoft.com/office/2006/metadata/properties" xmlns:ns2="ef98f650-83bb-45d6-8d6b-04d47827feec" targetNamespace="http://schemas.microsoft.com/office/2006/metadata/properties" ma:root="true" ma:fieldsID="40480b0384fe93c0831f53a1c3357d14" ns2:_="">
    <xsd:import namespace="ef98f650-83bb-45d6-8d6b-04d47827fee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f98f650-83bb-45d6-8d6b-04d47827fee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B4720C4-C85F-409F-9EB2-1442547406BB}"/>
</file>

<file path=customXml/itemProps2.xml><?xml version="1.0" encoding="utf-8"?>
<ds:datastoreItem xmlns:ds="http://schemas.openxmlformats.org/officeDocument/2006/customXml" ds:itemID="{8C18F86F-AE87-4F98-BB11-ACD3E84C2674}"/>
</file>

<file path=customXml/itemProps3.xml><?xml version="1.0" encoding="utf-8"?>
<ds:datastoreItem xmlns:ds="http://schemas.openxmlformats.org/officeDocument/2006/customXml" ds:itemID="{5790F7C4-4407-48FB-A854-6B91FA521DDB}"/>
</file>

<file path=docProps/app.xml><?xml version="1.0" encoding="utf-8"?>
<Properties xmlns="http://schemas.openxmlformats.org/officeDocument/2006/extended-properties" xmlns:vt="http://schemas.openxmlformats.org/officeDocument/2006/docPropsVTypes">
  <TotalTime>4941</TotalTime>
  <Words>1417</Words>
  <Application>Microsoft Office PowerPoint</Application>
  <PresentationFormat>Předvádění na obrazovce (16:9)</PresentationFormat>
  <Paragraphs>289</Paragraphs>
  <Slides>24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3</vt:i4>
      </vt:variant>
      <vt:variant>
        <vt:lpstr>Nadpisy snímků</vt:lpstr>
      </vt:variant>
      <vt:variant>
        <vt:i4>24</vt:i4>
      </vt:variant>
    </vt:vector>
  </HeadingPairs>
  <TitlesOfParts>
    <vt:vector size="27" baseType="lpstr">
      <vt:lpstr>Cover and End Slide Master</vt:lpstr>
      <vt:lpstr>Contents Slide Master</vt:lpstr>
      <vt:lpstr>Section Break Slide Master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Kamil</cp:lastModifiedBy>
  <cp:revision>230</cp:revision>
  <dcterms:created xsi:type="dcterms:W3CDTF">2016-12-05T23:26:54Z</dcterms:created>
  <dcterms:modified xsi:type="dcterms:W3CDTF">2018-08-24T08:34:41Z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0x010100DA8687C9484C90409087ED73891B2516</vt:lpwstr>
  </property>
</Properties>
</file>