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Slides/notesSlide15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24"/>
  </p:notesMasterIdLst>
  <p:handoutMasterIdLst>
    <p:handoutMasterId r:id="rId25"/>
  </p:handoutMasterIdLst>
  <p:sldIdLst>
    <p:sldId id="256" r:id="rId4"/>
    <p:sldId id="354" r:id="rId5"/>
    <p:sldId id="356" r:id="rId6"/>
    <p:sldId id="302" r:id="rId7"/>
    <p:sldId id="357" r:id="rId8"/>
    <p:sldId id="373" r:id="rId9"/>
    <p:sldId id="374" r:id="rId10"/>
    <p:sldId id="375" r:id="rId11"/>
    <p:sldId id="360" r:id="rId12"/>
    <p:sldId id="378" r:id="rId13"/>
    <p:sldId id="379" r:id="rId14"/>
    <p:sldId id="376" r:id="rId15"/>
    <p:sldId id="380" r:id="rId16"/>
    <p:sldId id="381" r:id="rId17"/>
    <p:sldId id="377" r:id="rId18"/>
    <p:sldId id="382" r:id="rId19"/>
    <p:sldId id="383" r:id="rId20"/>
    <p:sldId id="384" r:id="rId21"/>
    <p:sldId id="385" r:id="rId22"/>
    <p:sldId id="372" r:id="rId2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152" autoAdjust="0"/>
  </p:normalViewPr>
  <p:slideViewPr>
    <p:cSldViewPr>
      <p:cViewPr>
        <p:scale>
          <a:sx n="102" d="100"/>
          <a:sy n="102" d="100"/>
        </p:scale>
        <p:origin x="-444" y="144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32" Type="http://schemas.openxmlformats.org/officeDocument/2006/relationships/customXml" Target="../customXml/item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ustomXml" Target="../customXml/item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="" xmlns:a16="http://schemas.microsoft.com/office/drawing/2014/main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Pozornost je nutné věnovat předávání argumentů</a:t>
            </a:r>
          </a:p>
          <a:p>
            <a:r>
              <a:rPr lang="cs-CZ" baseline="0" dirty="0" smtClean="0"/>
              <a:t>Typický problém je pochopení předávání hodnotou, kde změna hodnoty uvnitř funkce/procedury nemá vliv mimo funkci.</a:t>
            </a:r>
          </a:p>
          <a:p>
            <a:r>
              <a:rPr lang="cs-CZ" baseline="0" dirty="0" smtClean="0"/>
              <a:t>Zatímco předávání odkazem má často vedlejší účinky. V Pythonu je potřeba zmínit jeho chování pro </a:t>
            </a:r>
            <a:r>
              <a:rPr lang="cs-CZ" baseline="0" dirty="0" err="1" smtClean="0"/>
              <a:t>mutable</a:t>
            </a:r>
            <a:r>
              <a:rPr lang="cs-CZ" baseline="0" dirty="0" smtClean="0"/>
              <a:t> typy (</a:t>
            </a:r>
            <a:r>
              <a:rPr lang="cs-CZ" baseline="0" dirty="0" err="1" smtClean="0"/>
              <a:t>seźnam</a:t>
            </a:r>
            <a:r>
              <a:rPr lang="cs-CZ" baseline="0" dirty="0" smtClean="0"/>
              <a:t>, slovník) – předávání odkazem a pro </a:t>
            </a:r>
            <a:r>
              <a:rPr lang="cs-CZ" baseline="0" dirty="0" err="1" smtClean="0"/>
              <a:t>immutable</a:t>
            </a:r>
            <a:r>
              <a:rPr lang="cs-CZ" baseline="0" dirty="0" smtClean="0"/>
              <a:t> typy – předávání hodnotou. Zároveň Python umožňuje používat i defaultní hodnoty vstupních argumentů.</a:t>
            </a:r>
          </a:p>
          <a:p>
            <a:endParaRPr lang="cs-CZ" baseline="0" dirty="0" smtClean="0"/>
          </a:p>
          <a:p>
            <a:r>
              <a:rPr lang="cs-CZ" baseline="0" dirty="0" smtClean="0"/>
              <a:t>Další oblastí, kterému je třeba se věnovat je viditelnost proměnných, resp. jejich lokálnost.</a:t>
            </a:r>
          </a:p>
          <a:p>
            <a:r>
              <a:rPr lang="cs-CZ" baseline="0" dirty="0" smtClean="0"/>
              <a:t>Poznamenejme, že v Pythonu funkce vrací něco vždy, </a:t>
            </a:r>
            <a:r>
              <a:rPr lang="cs-CZ" baseline="0" dirty="0" err="1" smtClean="0"/>
              <a:t>ikdyž</a:t>
            </a:r>
            <a:r>
              <a:rPr lang="cs-CZ" baseline="0" dirty="0" smtClean="0"/>
              <a:t> není uveden return (</a:t>
            </a:r>
            <a:r>
              <a:rPr lang="cs-CZ" baseline="0" dirty="0" err="1" smtClean="0"/>
              <a:t>None</a:t>
            </a:r>
            <a:r>
              <a:rPr lang="cs-CZ" baseline="0" dirty="0" smtClean="0"/>
              <a:t>). 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U funkcí a procedur se zaměříme</a:t>
            </a:r>
            <a:r>
              <a:rPr lang="cs-CZ" baseline="0" dirty="0" smtClean="0"/>
              <a:t> na jejich použití: proč, výhody atd.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baseline="0" dirty="0" smtClean="0"/>
              <a:t>Dbáme na dekompozici problému a strukturovaný zápis kódu (bloky a odsazování v Pythonu)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Program funguje pro malá</a:t>
            </a:r>
            <a:r>
              <a:rPr lang="cs-CZ" baseline="0" dirty="0" smtClean="0"/>
              <a:t> a velká písmena anglické abecedy.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8992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Při práci se soubory se u mladších žáků (ZŠ) zaměříme pouze na čtení zápis v textovém přístupu, případně použití </a:t>
            </a:r>
            <a:r>
              <a:rPr lang="cs-CZ" baseline="0" dirty="0" err="1" smtClean="0"/>
              <a:t>picklingu</a:t>
            </a:r>
            <a:r>
              <a:rPr lang="cs-CZ" baseline="0" dirty="0" smtClean="0"/>
              <a:t>.</a:t>
            </a:r>
          </a:p>
          <a:p>
            <a:endParaRPr lang="cs-CZ" baseline="0" dirty="0" smtClean="0"/>
          </a:p>
          <a:p>
            <a:r>
              <a:rPr lang="cs-CZ" baseline="0" dirty="0" smtClean="0"/>
              <a:t>Na SŠ je možné se již věnovat i binárnímu přístupu, ale žádá si to vysvětlení číselné reprezentace, případně i </a:t>
            </a:r>
            <a:r>
              <a:rPr lang="cs-CZ" baseline="0" dirty="0" err="1" smtClean="0"/>
              <a:t>endianovost</a:t>
            </a:r>
            <a:r>
              <a:rPr lang="cs-CZ" baseline="0" dirty="0" smtClean="0"/>
              <a:t>.</a:t>
            </a:r>
          </a:p>
          <a:p>
            <a:endParaRPr lang="cs-CZ" baseline="0" dirty="0" smtClean="0"/>
          </a:p>
          <a:p>
            <a:r>
              <a:rPr lang="cs-CZ" baseline="0" dirty="0" smtClean="0"/>
              <a:t>U obou skupin klademe důraz na použití bezpečných konstrukcí, bez nutnosti zavírat soubor.</a:t>
            </a:r>
          </a:p>
          <a:p>
            <a:endParaRPr lang="cs-CZ" baseline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Scratch</a:t>
            </a:r>
            <a:r>
              <a:rPr lang="cs-CZ" baseline="0" dirty="0" smtClean="0"/>
              <a:t> neumožňuje práci se soubory, tak jen v Pythonu.</a:t>
            </a:r>
          </a:p>
          <a:p>
            <a:endParaRPr lang="cs-CZ" baseline="0" dirty="0" smtClean="0"/>
          </a:p>
          <a:p>
            <a:r>
              <a:rPr lang="cs-CZ" baseline="0" dirty="0" smtClean="0"/>
              <a:t>Pokuste se naprogramovat zde uvedené programy a snažte se odhadnout, které z částí budou náročné pro pochopení studentů.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8992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Studenty</a:t>
            </a:r>
            <a:r>
              <a:rPr lang="cs-CZ" baseline="0" dirty="0" smtClean="0"/>
              <a:t> je možné seznámit i s funkcí </a:t>
            </a:r>
            <a:r>
              <a:rPr lang="cs-CZ" baseline="0" dirty="0" err="1" smtClean="0"/>
              <a:t>main</a:t>
            </a:r>
            <a:r>
              <a:rPr lang="cs-CZ" baseline="0" dirty="0" smtClean="0"/>
              <a:t>() , která se běžně používá v jiných jazycích.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Dále pro pokročilé</a:t>
            </a:r>
            <a:r>
              <a:rPr lang="cs-CZ" baseline="0" dirty="0" smtClean="0"/>
              <a:t> studenty můžeme ukázat, že pro </a:t>
            </a:r>
            <a:r>
              <a:rPr lang="cs-CZ" baseline="0" dirty="0" smtClean="0"/>
              <a:t>neceločíselné</a:t>
            </a:r>
            <a:r>
              <a:rPr lang="cs-CZ" baseline="0" dirty="0" smtClean="0"/>
              <a:t>, nebo záporné hodnoty vstupů se program nechová korektně.</a:t>
            </a:r>
          </a:p>
          <a:p>
            <a:r>
              <a:rPr lang="cs-CZ" baseline="0" dirty="0" smtClean="0"/>
              <a:t>Je to možné </a:t>
            </a:r>
            <a:r>
              <a:rPr lang="cs-CZ" baseline="0" dirty="0" smtClean="0"/>
              <a:t>odstranit </a:t>
            </a:r>
            <a:r>
              <a:rPr lang="cs-CZ" baseline="0" dirty="0" smtClean="0"/>
              <a:t>pomocí varianty s asercí.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899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</a:t>
            </a:r>
            <a:r>
              <a:rPr lang="cs-CZ" baseline="0" dirty="0" smtClean="0"/>
              <a:t> případě nejjednodušší varianty je použito vzájemné porovnání.</a:t>
            </a:r>
          </a:p>
          <a:p>
            <a:r>
              <a:rPr lang="cs-CZ" baseline="0" dirty="0" smtClean="0"/>
              <a:t>Vzájemné porovnání se v případě více proměnných stává velmi složité- nechť si studenti zkusí napsat podmínku pro tři čísla.</a:t>
            </a:r>
          </a:p>
          <a:p>
            <a:r>
              <a:rPr lang="cs-CZ" baseline="0" dirty="0" smtClean="0"/>
              <a:t>Pro ještě více hodnot je elegantnější řešení, uvedené pro tři hodnoty.</a:t>
            </a:r>
          </a:p>
          <a:p>
            <a:r>
              <a:rPr lang="cs-CZ" baseline="0" dirty="0" smtClean="0"/>
              <a:t>Toto řešení můžeme použít i pro více hodnot, kde zároveň ukážeme i psaní funkcí s proměnným počtem parametrů.</a:t>
            </a:r>
          </a:p>
          <a:p>
            <a:r>
              <a:rPr lang="cs-CZ" baseline="0" dirty="0" smtClean="0"/>
              <a:t>Zároveň díky tomu, že explicitně v Pythonu nejsou uváděny typy, tak bude funkce fungovat polymorfně, např. funguje i nad </a:t>
            </a:r>
            <a:r>
              <a:rPr lang="cs-CZ" baseline="0" dirty="0" err="1" smtClean="0"/>
              <a:t>řetezci</a:t>
            </a:r>
            <a:r>
              <a:rPr lang="cs-CZ" baseline="0" dirty="0" smtClean="0"/>
              <a:t>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899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  <a:p>
            <a:endParaRPr lang="cs-CZ" baseline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Studenty</a:t>
            </a:r>
            <a:r>
              <a:rPr lang="cs-CZ" baseline="0" dirty="0" smtClean="0"/>
              <a:t> je možné seznámit i s funkcí </a:t>
            </a:r>
            <a:r>
              <a:rPr lang="cs-CZ" baseline="0" dirty="0" err="1" smtClean="0"/>
              <a:t>main</a:t>
            </a:r>
            <a:r>
              <a:rPr lang="cs-CZ" baseline="0" dirty="0" smtClean="0"/>
              <a:t>() , která se běžně používá v jiných jazycích.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Dále pro pokročilé</a:t>
            </a:r>
            <a:r>
              <a:rPr lang="cs-CZ" baseline="0" dirty="0" smtClean="0"/>
              <a:t> studenty můžeme ukázat, že pro </a:t>
            </a:r>
            <a:r>
              <a:rPr lang="cs-CZ" baseline="0" dirty="0" err="1" smtClean="0"/>
              <a:t>necoločíselné</a:t>
            </a:r>
            <a:r>
              <a:rPr lang="cs-CZ" baseline="0" dirty="0" smtClean="0"/>
              <a:t>, nebo záporné hodnoty vstupů se program nechová korektně.</a:t>
            </a:r>
          </a:p>
          <a:p>
            <a:r>
              <a:rPr lang="cs-CZ" baseline="0" dirty="0" smtClean="0"/>
              <a:t>Je to možné </a:t>
            </a:r>
            <a:r>
              <a:rPr lang="cs-CZ" baseline="0" dirty="0" err="1" smtClean="0"/>
              <a:t>odtrsanit</a:t>
            </a:r>
            <a:r>
              <a:rPr lang="cs-CZ" baseline="0" dirty="0" smtClean="0"/>
              <a:t> pomocí varianty s asercí.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899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Retezce/ziskejslova.py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Programy/Scratch-zakladni/pozpatku%20text.sb2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Retezce/pozpatku.p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Programy/Scratch-zakladni/sifra.sb2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Retezce/sifrovani.py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s.wikipedia.org/wiki/Palindro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hyperlink" Target="Programy/Python-zakladni/Retezce/palindrom_var1.py" TargetMode="External"/><Relationship Id="rId4" Type="http://schemas.openxmlformats.org/officeDocument/2006/relationships/hyperlink" Target="Programy/Python-zakladni/Retezce/palindrom.py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Soubory/porovnani_txt_binarni.py" TargetMode="External"/><Relationship Id="rId7" Type="http://schemas.openxmlformats.org/officeDocument/2006/relationships/hyperlink" Target="https://www.yworks.com/yed-live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.wikipedia.org/wiki/GraphML" TargetMode="External"/><Relationship Id="rId5" Type="http://schemas.openxmlformats.org/officeDocument/2006/relationships/hyperlink" Target="Programy/Python-zakladni/Soubory/graf.py" TargetMode="External"/><Relationship Id="rId4" Type="http://schemas.openxmlformats.org/officeDocument/2006/relationships/hyperlink" Target="Programy/Python-zakladni/Soubory/statistika_dokumentu.py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Programy/Snap/soucet.xml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Funkce/soucet_cisel.p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Python-zakladni/Funkce/soucet_cisel_var1.py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Programy/Snap/max.xml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Funkce/maximum.p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339276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Základy programování II - příklady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Funkce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Práce s řetězci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Práce se soubory</a:t>
            </a:r>
          </a:p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endParaRPr lang="en-US" altLang="ko-KR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995686"/>
            <a:ext cx="5130827" cy="29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Rozděl na slova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4169441"/>
            <a:chOff x="3648361" y="972765"/>
            <a:chExt cx="2278261" cy="4169441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Pythonu funkci, která rozdělí vstupní řetězec na jednotlivá slova, která vrací.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Úloha ilustruje použití metod </a:t>
              </a:r>
              <a:r>
                <a:rPr lang="cs-CZ" i="1" dirty="0" err="1" smtClean="0"/>
                <a:t>repleace</a:t>
              </a:r>
              <a:r>
                <a:rPr lang="cs-CZ" i="1" dirty="0" smtClean="0"/>
                <a:t>()</a:t>
              </a:r>
              <a:r>
                <a:rPr lang="cs-CZ" dirty="0" smtClean="0"/>
                <a:t> a </a:t>
              </a:r>
              <a:r>
                <a:rPr lang="cs-CZ" i="1" dirty="0" smtClean="0"/>
                <a:t>split()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i="1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Ilustruje řetězec  jako kolekci znaků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v Pythonu je uvedeno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56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Vypiš pozpátku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338444"/>
            <a:chOff x="3648361" y="972765"/>
            <a:chExt cx="2278261" cy="3338444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769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vstupní řetězec vypíše pozpátku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Úloha ilustruje vstupní řetězec jako kolekci znaků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738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032213"/>
            <a:chOff x="3634341" y="972765"/>
            <a:chExt cx="2332070" cy="1032213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čte řetězec/slovo a následně jej vypíše pozpátku.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Výpis slova pozpátku - řetězce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1399622"/>
            <a:ext cx="3652759" cy="282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912444" y="4700582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912444" y="4331250"/>
            <a:ext cx="7096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Rozšiřující úloha: Program spočítán četnost výskytu znaků abecedy.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7394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3155871"/>
            <a:chOff x="3674131" y="972765"/>
            <a:chExt cx="2252491" cy="3155871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pro výpis vstupního řetězce pozpátku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ukázáno postupné skládání výsledného řetězce  ze znaků.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je psán tak, aby výsledná funkce 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otocka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()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šla importovat v budoucnosti jako modul do dalších programů.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Výpis slova pozpátku - řetězce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109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Caesarova šifra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4446440"/>
            <a:chOff x="3648361" y="972765"/>
            <a:chExt cx="2278261" cy="4446440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3877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vstupní řetězec zašifruje pomocí Caesarovy šifry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Úloha ilustruje práci s řetězcem jako kolekcí znaků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Konverze mezi velkými a malými znaky (SŠ)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Vyhledávání v řetězci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338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032213"/>
            <a:chOff x="3634341" y="972765"/>
            <a:chExt cx="2332070" cy="1032213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Program, který text zašifruje Caesarovou šifrou.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Šifrování - řetězce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465" y="1561897"/>
            <a:ext cx="4392487" cy="346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551711" y="1561897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6480411" y="3743503"/>
            <a:ext cx="2536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úkol:</a:t>
            </a:r>
          </a:p>
          <a:p>
            <a:r>
              <a:rPr lang="cs-CZ" dirty="0" smtClean="0"/>
              <a:t>Substituce o libovolně </a:t>
            </a:r>
          </a:p>
          <a:p>
            <a:r>
              <a:rPr lang="cs-CZ" dirty="0" smtClean="0"/>
              <a:t>zvolený posun.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710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4263867"/>
            <a:chOff x="3674131" y="972765"/>
            <a:chExt cx="2252491" cy="4263867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provádí šifrování pomocí substituční šifry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Důraz je kladen na dekompozici problému a obecnost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řešení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(Šifrování malých a velkých znaků, libovolný kladný posun.)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 modul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string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pro další obohacení práce s řetězci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Implementujte variantu zahrnující i českou abecedu.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Implementujte dešifrování – rozmyslete si, že stačí použít záporný posun.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Šifrování - řetězce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29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Palindrom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338444"/>
            <a:chOff x="3648361" y="972765"/>
            <a:chExt cx="2278261" cy="3338444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769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Pythonu funkci, která detekuje, zda vstupní řetězec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palindrom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Ilustruje řetězec  jako kolekci znaků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Triviální řešení v Pythonu je uvedeno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Řešení, s importem již existující funkce 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otočka()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 action="ppaction://hlinkfile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903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Práce se soubory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000438"/>
            <a:chOff x="3670697" y="972765"/>
            <a:chExt cx="2255925" cy="5000438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ZŠ  stačí používat textový přístup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 SŠ je možné již ukázat i binární přístup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Nutné zmínit reprezentaci čísel (např. celých)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Rozlišení přístupu pro zápis, čtení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Používání bezpečných konstrukcí – není nutno explicitně zavírat soubor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</a:t>
              </a:r>
              <a:r>
                <a:rPr lang="cs-CZ" altLang="ko-KR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serializace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</a:t>
              </a: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pickling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pro reálné úlohy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Práce se soubory - Python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787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5094864"/>
            <a:chOff x="3674131" y="972765"/>
            <a:chExt cx="2252491" cy="5094864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pro ilustraci rozdílu textového a binárního přístupu k zápisu do souboru je uveden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Upravte kód i pro načtení čísel textově a binárně.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Použijte i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pickling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serializaci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program, který o vstupním textovém dokumentu vypíše: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Počet řádků, slov a znaků. Řešení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(SŠ) Motivační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 action="ppaction://hlinkfile"/>
                </a:rPr>
                <a:t>reálný program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pro export grafu do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GraphMl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Ukazuje XML a reálné použití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Ukazuje použití slovníků pro reprezentaci grafů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Možnost importovat do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online prohlížeče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Práce se soubory 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490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 </a:t>
            </a:r>
          </a:p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Sratch</a:t>
            </a: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4396850"/>
            <a:chOff x="3670697" y="972765"/>
            <a:chExt cx="2255925" cy="4396850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91630"/>
              <a:ext cx="2252491" cy="3877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Nutné seznámit studenty s pojmem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/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procedura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Specifikace vstupních argumentů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Předávání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hodnotu/odkazem (SŠ)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Návrat hodnot/hodnot (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return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), resp.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edlejší efekt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Viditelnost proměnných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funkcí: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Dekompozice problému (!)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Odstranění duplicit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sám o sobě neumožňuje vytvářet funkce jenž vrací hodnotu, ale pouze procedury s parametry.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Toto omezení bylo ale odstraněno v </a:t>
              </a:r>
              <a:r>
                <a:rPr lang="cs-CZ" altLang="ko-KR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projektech </a:t>
              </a:r>
              <a:r>
                <a:rPr lang="cs-CZ" altLang="ko-KR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navazujících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 </a:t>
              </a: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Příkladem je </a:t>
              </a:r>
              <a:r>
                <a:rPr lang="cs-CZ" altLang="ko-KR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Snap</a:t>
              </a:r>
              <a:r>
                <a:rPr lang="cs-CZ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!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Funkce, procedury (ne OOP)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01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5331212"/>
            <a:chOff x="3640732" y="972765"/>
            <a:chExt cx="2332070" cy="5331212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Součet čísel od 1 do N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(cykly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funkce)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Maximum ze dvou, tří a více čísel (funkce, algoritmizace)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Otočení řetězce (funkce, procházení řetězce po znacích)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Caesarova šifra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(funkce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práce s řetězci)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Palindrom (práce s řetězci)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Zápis a čtení ze souboru (textový a binární přístup k souborům)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Použité příklady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  <a:p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02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Součet čísel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061445"/>
            <a:chOff x="3648361" y="972765"/>
            <a:chExt cx="2278261" cy="3061445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funkce, pro součet čísel od 1 do n, kde n&gt;0 je vstupem dané funkce.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Cílem této úlohy je </a:t>
              </a:r>
              <a:r>
                <a:rPr lang="cs-CZ" dirty="0" smtClean="0"/>
                <a:t>procvičit zápis funkce s jedním parametrem.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66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Snap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4540866"/>
            <a:chOff x="3674131" y="972765"/>
            <a:chExt cx="2252491" cy="4540866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3877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Funkce pro součet čísel od 1 do 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</a:t>
              </a: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Snap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! je uvedeno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 action="ppaction://hlinkpres?slideindex=1&amp;slidetitle="/>
                </a:rPr>
                <a:t>zde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Součet čísel 1 .. N – psaní funkcí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TextovéPole 3"/>
          <p:cNvSpPr txBox="1"/>
          <p:nvPr/>
        </p:nvSpPr>
        <p:spPr>
          <a:xfrm>
            <a:off x="1937394" y="4434666"/>
            <a:ext cx="7295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Odstraňte použití proměnné </a:t>
            </a:r>
            <a:r>
              <a:rPr lang="cs-CZ" i="1" dirty="0" smtClean="0"/>
              <a:t>a </a:t>
            </a:r>
            <a:r>
              <a:rPr lang="cs-CZ" dirty="0" smtClean="0"/>
              <a:t>z předchozí úlohy. </a:t>
            </a:r>
            <a:endParaRPr lang="cs-CZ" dirty="0"/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563638"/>
            <a:ext cx="1865666" cy="226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3986868"/>
            <a:chOff x="3674131" y="972765"/>
            <a:chExt cx="2252491" cy="3986868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Funkce pro součet čísel od 1 do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n.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Varianta funkce jak s použitím cyklu, tak i za pomoci vzorce S=(n+1)*n/2 je uvedena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Zároveň je zavedena i hlavní funkce programu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main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()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její použití.</a:t>
              </a:r>
              <a:endParaRPr lang="cs-CZ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pokročilé studenty je možné ukázat variantu funkce pro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součet s asercí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kde žádáme, aby na vstupu bylo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typu 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kladné.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(V Pythonu běžný způsob zápisu požadavků na vstup).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Součet čísel 1 .. N – psaní funkcí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66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Maximum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615443"/>
            <a:chOff x="3648361" y="972765"/>
            <a:chExt cx="2278261" cy="3615443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funkce, pro hledání maxima ze vstupu.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Cílem této úlohy je </a:t>
              </a:r>
              <a:r>
                <a:rPr lang="cs-CZ" dirty="0" smtClean="0"/>
                <a:t>procvičit zápis funkce s více parametry. </a:t>
              </a:r>
              <a:br>
                <a:rPr lang="cs-CZ" dirty="0" smtClean="0"/>
              </a:br>
              <a:r>
                <a:rPr lang="cs-CZ" dirty="0" smtClean="0"/>
                <a:t>Dalším cílem je  algoritmizace problému (#vstupů=2,3,  ..N), vhodný zápis podmínek.</a:t>
              </a:r>
            </a:p>
            <a:p>
              <a:endParaRPr lang="cs-CZ" dirty="0" smtClean="0"/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887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Snap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4263867"/>
            <a:chOff x="3674131" y="972765"/>
            <a:chExt cx="2252491" cy="4263867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Nalezení maxima ze dvou čísel.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pro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Snap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! je uvedeno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 action="ppaction://hlinkpres?slideindex=1&amp;slidetitle=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Maximum ze dvou čísel – psaní funkcí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TextovéPole 3"/>
          <p:cNvSpPr txBox="1"/>
          <p:nvPr/>
        </p:nvSpPr>
        <p:spPr>
          <a:xfrm>
            <a:off x="1937394" y="4434666"/>
            <a:ext cx="6500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Upravte pro nalezení maxima ze tří čísel.</a:t>
            </a:r>
            <a:endParaRPr lang="cs-CZ" dirty="0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933" y="1563638"/>
            <a:ext cx="192213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1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2" y="252685"/>
            <a:ext cx="7524328" cy="4540866"/>
            <a:chOff x="3674131" y="972765"/>
            <a:chExt cx="2330390" cy="4540866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330390" cy="3877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Funkce pro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nalezení maxima ze vstupních hodnot.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Úlohu je možné řešit ve více úrovních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Maximum ze dvou čísel – vzájemné porovnání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Maximum ze tří čísel – vzájemné porovnání, pomocná proměnná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Maximum z n čísel – pomocná proměnná, proměnný počet vstupů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Maximum z n hodnot (SŠ) – polymorfismus 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Maximum z hodnot – </a:t>
              </a:r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psaní funkcí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757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Práce s řetězci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3892442"/>
            <a:chOff x="3670697" y="972765"/>
            <a:chExt cx="2255925" cy="3892442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Možnost procvičení konstrukcí: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podmínek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cyklů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saní vlastních funkcí(nematematické úlohy)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Vestavěné funkce nad řetězci, či jejich metody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praktických úlohách je časté ošetřování vstupů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Práce s řetězci 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63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60DDAF-A1C0-4ED9-986B-1C14E932A3A6}"/>
</file>

<file path=customXml/itemProps2.xml><?xml version="1.0" encoding="utf-8"?>
<ds:datastoreItem xmlns:ds="http://schemas.openxmlformats.org/officeDocument/2006/customXml" ds:itemID="{7A338A6E-5CAA-473C-A613-9A098EBBB9FE}"/>
</file>

<file path=customXml/itemProps3.xml><?xml version="1.0" encoding="utf-8"?>
<ds:datastoreItem xmlns:ds="http://schemas.openxmlformats.org/officeDocument/2006/customXml" ds:itemID="{BDC5BDBF-BC98-4E28-A204-E05374CE1EEB}"/>
</file>

<file path=docProps/app.xml><?xml version="1.0" encoding="utf-8"?>
<Properties xmlns="http://schemas.openxmlformats.org/officeDocument/2006/extended-properties" xmlns:vt="http://schemas.openxmlformats.org/officeDocument/2006/docPropsVTypes">
  <TotalTime>5903</TotalTime>
  <Words>1392</Words>
  <Application>Microsoft Office PowerPoint</Application>
  <PresentationFormat>Předvádění na obrazovce (16:9)</PresentationFormat>
  <Paragraphs>283</Paragraphs>
  <Slides>20</Slides>
  <Notes>15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20</vt:i4>
      </vt:variant>
    </vt:vector>
  </HeadingPairs>
  <TitlesOfParts>
    <vt:vector size="23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276</cp:revision>
  <dcterms:created xsi:type="dcterms:W3CDTF">2016-12-05T23:26:54Z</dcterms:created>
  <dcterms:modified xsi:type="dcterms:W3CDTF">2018-08-24T09:00:58Z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