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handoutMasterIdLst>
    <p:handoutMasterId r:id="rId22"/>
  </p:handoutMasterIdLst>
  <p:sldIdLst>
    <p:sldId id="552" r:id="rId2"/>
    <p:sldId id="335" r:id="rId3"/>
    <p:sldId id="463" r:id="rId4"/>
    <p:sldId id="549" r:id="rId5"/>
    <p:sldId id="538" r:id="rId6"/>
    <p:sldId id="498" r:id="rId7"/>
    <p:sldId id="534" r:id="rId8"/>
    <p:sldId id="542" r:id="rId9"/>
    <p:sldId id="543" r:id="rId10"/>
    <p:sldId id="544" r:id="rId11"/>
    <p:sldId id="545" r:id="rId12"/>
    <p:sldId id="499" r:id="rId13"/>
    <p:sldId id="535" r:id="rId14"/>
    <p:sldId id="548" r:id="rId15"/>
    <p:sldId id="530" r:id="rId16"/>
    <p:sldId id="553" r:id="rId17"/>
    <p:sldId id="550" r:id="rId18"/>
    <p:sldId id="551" r:id="rId19"/>
    <p:sldId id="368" r:id="rId20"/>
  </p:sldIdLst>
  <p:sldSz cx="9144000" cy="6858000" type="screen4x3"/>
  <p:notesSz cx="10223500" cy="7086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91"/>
    <a:srgbClr val="66FFFF"/>
    <a:srgbClr val="FFFFCC"/>
    <a:srgbClr val="009999"/>
    <a:srgbClr val="00CC99"/>
    <a:srgbClr val="FF0000"/>
    <a:srgbClr val="51EB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vertBarState="minimized" horzBarState="maximized">
    <p:restoredLeft sz="15620" autoAdjust="0"/>
    <p:restoredTop sz="94699" autoAdjust="0"/>
  </p:normalViewPr>
  <p:slideViewPr>
    <p:cSldViewPr>
      <p:cViewPr>
        <p:scale>
          <a:sx n="75" d="100"/>
          <a:sy n="75" d="100"/>
        </p:scale>
        <p:origin x="-850" y="-2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99"/>
    </p:cViewPr>
  </p:sorterViewPr>
  <p:notesViewPr>
    <p:cSldViewPr>
      <p:cViewPr varScale="1">
        <p:scale>
          <a:sx n="54" d="100"/>
          <a:sy n="54" d="100"/>
        </p:scale>
        <p:origin x="-1860" y="-84"/>
      </p:cViewPr>
      <p:guideLst>
        <p:guide orient="horz" pos="2232"/>
        <p:guide pos="32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4.xml"/><Relationship Id="rId3" Type="http://schemas.openxmlformats.org/officeDocument/2006/relationships/slide" Target="slides/slide8.xml"/><Relationship Id="rId7" Type="http://schemas.openxmlformats.org/officeDocument/2006/relationships/slide" Target="slides/slide13.xml"/><Relationship Id="rId2" Type="http://schemas.openxmlformats.org/officeDocument/2006/relationships/slide" Target="slides/slide7.xml"/><Relationship Id="rId1" Type="http://schemas.openxmlformats.org/officeDocument/2006/relationships/slide" Target="slides/slide4.xml"/><Relationship Id="rId6" Type="http://schemas.openxmlformats.org/officeDocument/2006/relationships/slide" Target="slides/slide11.xml"/><Relationship Id="rId11" Type="http://schemas.openxmlformats.org/officeDocument/2006/relationships/slide" Target="slides/slide18.xml"/><Relationship Id="rId5" Type="http://schemas.openxmlformats.org/officeDocument/2006/relationships/slide" Target="slides/slide10.xml"/><Relationship Id="rId10" Type="http://schemas.openxmlformats.org/officeDocument/2006/relationships/slide" Target="slides/slide17.xml"/><Relationship Id="rId4" Type="http://schemas.openxmlformats.org/officeDocument/2006/relationships/slide" Target="slides/slide9.xml"/><Relationship Id="rId9" Type="http://schemas.openxmlformats.org/officeDocument/2006/relationships/slide" Target="slides/slide1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7BEF533E-84F7-43E9-9E2F-6DBF7CE019A7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0100" y="531813"/>
            <a:ext cx="3543300" cy="2657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2075" y="3365500"/>
            <a:ext cx="749935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B9893C8A-CBA1-4816-9312-B326623E9DD7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1" name="Group 7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146" name="Group 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147" name="Rectangle 3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grpSp>
            <p:nvGrpSpPr>
              <p:cNvPr id="6148" name="Group 4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14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1" name="Line 27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2" name="Line 28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3" name="Line 29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4" name="Line 30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5" name="Line 31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6" name="Line 32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7" name="Line 33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8" name="Line 34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9" name="Line 35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0" name="Line 36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1" name="Line 37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2" name="Line 38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3" name="Line 39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4" name="Line 40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5" name="Line 41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6" name="Line 42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7" name="Line 43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8" name="Line 44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9" name="Line 45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0" name="Line 46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1" name="Line 47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2" name="Line 48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3" name="Line 49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4" name="Line 50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5" name="Line 51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6" name="Line 52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7" name="Line 53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8" name="Line 54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9" name="Line 55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sp>
            <p:nvSpPr>
              <p:cNvPr id="6200" name="Line 56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20" name="Group 76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09" name="Line 65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7" name="Line 63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8" name="Line 64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0" name="Arc 66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19" name="Group 75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11" name="Line 67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2" name="Line 68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3" name="Arc 69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6201" name="Rectangle 5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6202" name="Rectangle 5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215" name="Rectangle 7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6" name="Rectangle 7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7" name="Rectangle 7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4A74CF3-6A1A-4736-AC90-080805E474F6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4B7A7-2319-4E4E-B84F-B8336F9693F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9D4E8-FE04-480B-A8CF-A8B69D3BF9D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16F74C9-034B-443A-B9F6-81812973D4F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4E157-64BC-4D50-80C2-027237746CEE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8D901-83A6-41AE-974E-A772E91F556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ECF66-95EB-4B73-9F1B-2E00A8433E0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444E6-D5C4-417A-B2D5-7F5BCDB4F02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36C09-3701-4CE9-84E5-2C3F7841665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45D63-ACEE-44D0-8B55-AC39A97D97E3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991E9-CCDA-4C64-96AA-EE6F2B6B9F23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4AD3C2-DCCA-48A6-8152-10BC9F7E0AE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1051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3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4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5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6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7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8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9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0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1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2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3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4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5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6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7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8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9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0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1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2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3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4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5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6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7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8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9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80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sp>
          <p:nvSpPr>
            <p:cNvPr id="1081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grpSp>
          <p:nvGrpSpPr>
            <p:cNvPr id="1083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5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6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1087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88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/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/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236A6F-8BFB-4912-83A1-85D02AD04E3D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file:///F:\..\..\..\..\AppData\Local%20Settings\Local%20Settings\Temp\Do&#269;asn&#253;%20adres&#225;&#345;%204%20pro%20znacka-UJEP%5b1%5d.zip\UJEP\CZ\LOGO_UJEP_CZ_RGB_standard.gif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Posloupnosti.xls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Limita-&#250;vod.xls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313" y="1557338"/>
            <a:ext cx="6202362" cy="1079500"/>
          </a:xfrm>
        </p:spPr>
        <p:txBody>
          <a:bodyPr/>
          <a:lstStyle/>
          <a:p>
            <a:pPr algn="r"/>
            <a:r>
              <a:rPr lang="cs-CZ" sz="2800" b="1" dirty="0">
                <a:latin typeface="Times" pitchFamily="18" charset="0"/>
              </a:rPr>
              <a:t/>
            </a:r>
            <a:br>
              <a:rPr lang="cs-CZ" sz="2800" b="1" dirty="0">
                <a:latin typeface="Times" pitchFamily="18" charset="0"/>
              </a:rPr>
            </a:br>
            <a:endParaRPr lang="cs-CZ" sz="3200" b="1" dirty="0">
              <a:latin typeface="Times" pitchFamily="18" charset="0"/>
            </a:endParaRPr>
          </a:p>
        </p:txBody>
      </p:sp>
      <p:sp>
        <p:nvSpPr>
          <p:cNvPr id="48742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71550" y="4581525"/>
            <a:ext cx="6985000" cy="1655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800" b="1" dirty="0" smtClean="0">
                <a:solidFill>
                  <a:schemeClr val="tx2"/>
                </a:solidFill>
                <a:latin typeface="Times New Roman" pitchFamily="18" charset="0"/>
              </a:rPr>
              <a:t>Limita </a:t>
            </a:r>
            <a:r>
              <a:rPr lang="cs-CZ" sz="2800" b="1" dirty="0">
                <a:solidFill>
                  <a:schemeClr val="tx2"/>
                </a:solidFill>
                <a:latin typeface="Times New Roman" pitchFamily="18" charset="0"/>
              </a:rPr>
              <a:t>posloupnosti</a:t>
            </a:r>
          </a:p>
          <a:p>
            <a:pPr>
              <a:lnSpc>
                <a:spcPct val="80000"/>
              </a:lnSpc>
            </a:pPr>
            <a:endParaRPr lang="cs-CZ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cs-CZ" sz="900" b="1" dirty="0">
                <a:solidFill>
                  <a:schemeClr val="tx2"/>
                </a:solidFill>
                <a:latin typeface="Times New Roman" pitchFamily="18" charset="0"/>
              </a:rPr>
              <a:t>		                                                	</a:t>
            </a:r>
            <a:r>
              <a:rPr lang="cs-CZ" sz="1800" b="1" dirty="0">
                <a:solidFill>
                  <a:schemeClr val="tx2"/>
                </a:solidFill>
                <a:latin typeface="Times New Roman" pitchFamily="18" charset="0"/>
              </a:rPr>
              <a:t>	</a:t>
            </a:r>
            <a:endParaRPr lang="cs-CZ" sz="2000" b="1" dirty="0">
              <a:latin typeface="Times New Roman" pitchFamily="18" charset="0"/>
            </a:endParaRPr>
          </a:p>
        </p:txBody>
      </p:sp>
      <p:pic>
        <p:nvPicPr>
          <p:cNvPr id="487430" name="Picture 6" descr="F:\..\..\..\..\AppData\Local Settings\Local Settings\Temp\Dočasný adresář 4 pro znacka-UJEP[1].zip\UJEP\CZ\LOGO_UJEP_CZ_RGB_standard.g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765175"/>
            <a:ext cx="4105275" cy="119538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ChangeArrowheads="1"/>
          </p:cNvSpPr>
          <p:nvPr/>
        </p:nvSpPr>
        <p:spPr bwMode="auto">
          <a:xfrm>
            <a:off x="914400" y="5943600"/>
            <a:ext cx="73914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Nevlastní limita posloupnosti</a:t>
            </a:r>
          </a:p>
        </p:txBody>
      </p:sp>
      <p:sp>
        <p:nvSpPr>
          <p:cNvPr id="478212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3962400"/>
            <a:ext cx="8610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Posloupnost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má pro n blížící se nekonečnu nevlastní limitu  +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(„plus nekonečno“) právě tehdy, když platí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000" b="1">
              <a:solidFill>
                <a:srgbClr val="FF0000"/>
              </a:solidFill>
              <a:latin typeface="Times New Roman" pitchFamily="18" charset="0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       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K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K</a:t>
            </a:r>
          </a:p>
        </p:txBody>
      </p:sp>
      <p:sp>
        <p:nvSpPr>
          <p:cNvPr id="478213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524000"/>
            <a:ext cx="8153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Rostou-li členy posloupnosti se zvětšujícím se indexem nade všechny meze, pak budeme říkat, že posloupnost má limitu „plus nekonečno“ (diverguje k plus nekonečnu).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Analogicky se vymezí limita „minus nekonečno“.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8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8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8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8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8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8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10" grpId="0" animBg="1"/>
      <p:bldP spid="478212" grpId="0" build="p" autoUpdateAnimBg="0"/>
      <p:bldP spid="478213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43" name="Rectangle 11"/>
          <p:cNvSpPr>
            <a:spLocks noChangeArrowheads="1"/>
          </p:cNvSpPr>
          <p:nvPr/>
        </p:nvSpPr>
        <p:spPr bwMode="auto">
          <a:xfrm>
            <a:off x="2971800" y="5486400"/>
            <a:ext cx="28956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9234" name="Rectangle 2"/>
          <p:cNvSpPr>
            <a:spLocks noChangeArrowheads="1"/>
          </p:cNvSpPr>
          <p:nvPr/>
        </p:nvSpPr>
        <p:spPr bwMode="auto">
          <a:xfrm>
            <a:off x="2971800" y="3048000"/>
            <a:ext cx="28956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Divergence posloupností - zápisy</a:t>
            </a:r>
          </a:p>
        </p:txBody>
      </p:sp>
      <p:sp>
        <p:nvSpPr>
          <p:cNvPr id="479236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57200" y="1600200"/>
            <a:ext cx="8077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Je-li limitou posloupnosti  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cs-CZ" sz="2800" b="1" i="1" baseline="-25000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cs-CZ" sz="2800" b="1">
                <a:latin typeface="Times New Roman" pitchFamily="18" charset="0"/>
              </a:rPr>
              <a:t> podle předchozí definice +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, pak posloupnost nazýváme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divergentní </a:t>
            </a:r>
            <a:r>
              <a:rPr lang="cs-CZ" sz="2800" b="1">
                <a:latin typeface="Times New Roman" pitchFamily="18" charset="0"/>
              </a:rPr>
              <a:t>a zapisujeme</a:t>
            </a:r>
          </a:p>
        </p:txBody>
      </p:sp>
      <p:graphicFrame>
        <p:nvGraphicFramePr>
          <p:cNvPr id="479238" name="Object 6"/>
          <p:cNvGraphicFramePr>
            <a:graphicFrameLocks noChangeAspect="1"/>
          </p:cNvGraphicFramePr>
          <p:nvPr/>
        </p:nvGraphicFramePr>
        <p:xfrm>
          <a:off x="3200400" y="3124200"/>
          <a:ext cx="2400300" cy="554038"/>
        </p:xfrm>
        <a:graphic>
          <a:graphicData uri="http://schemas.openxmlformats.org/presentationml/2006/ole">
            <p:oleObj spid="_x0000_s479238" r:id="rId3" imgW="990600" imgH="228600" progId="Equation.3">
              <p:embed/>
            </p:oleObj>
          </a:graphicData>
        </a:graphic>
      </p:graphicFrame>
      <p:sp>
        <p:nvSpPr>
          <p:cNvPr id="479240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3400" y="4191000"/>
            <a:ext cx="8077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Je-li limitou posloupnosti  -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, pak posloupnost také nazýváme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divergentní </a:t>
            </a:r>
            <a:r>
              <a:rPr lang="cs-CZ" sz="2800" b="1">
                <a:latin typeface="Times New Roman" pitchFamily="18" charset="0"/>
              </a:rPr>
              <a:t>a zapisujeme</a:t>
            </a:r>
          </a:p>
        </p:txBody>
      </p:sp>
      <p:graphicFrame>
        <p:nvGraphicFramePr>
          <p:cNvPr id="479241" name="Object 9"/>
          <p:cNvGraphicFramePr>
            <a:graphicFrameLocks noChangeAspect="1"/>
          </p:cNvGraphicFramePr>
          <p:nvPr/>
        </p:nvGraphicFramePr>
        <p:xfrm>
          <a:off x="3276600" y="5638800"/>
          <a:ext cx="2286000" cy="528638"/>
        </p:xfrm>
        <a:graphic>
          <a:graphicData uri="http://schemas.openxmlformats.org/presentationml/2006/ole">
            <p:oleObj spid="_x0000_s479241" r:id="rId4" imgW="990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9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43" grpId="0" animBg="1"/>
      <p:bldP spid="479234" grpId="0" animBg="1"/>
      <p:bldP spid="479236" grpId="0" build="p" autoUpdateAnimBg="0"/>
      <p:bldP spid="479240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0"/>
            <a:ext cx="7918450" cy="838200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Souvislosti vlastností posloupností</a:t>
            </a:r>
            <a:r>
              <a:rPr lang="cs-CZ" sz="36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003" name="Rectangle 11"/>
          <p:cNvSpPr>
            <a:spLocks noChangeArrowheads="1"/>
          </p:cNvSpPr>
          <p:nvPr/>
        </p:nvSpPr>
        <p:spPr bwMode="auto">
          <a:xfrm>
            <a:off x="1692275" y="2565400"/>
            <a:ext cx="5256213" cy="4103688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6899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2438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Problémy</a:t>
            </a:r>
          </a:p>
        </p:txBody>
      </p:sp>
      <p:sp>
        <p:nvSpPr>
          <p:cNvPr id="468997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524000"/>
            <a:ext cx="79263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Nalezněte posloupnosti, které patří do různých oblastí následujícího digramu:</a:t>
            </a:r>
          </a:p>
        </p:txBody>
      </p:sp>
      <p:graphicFrame>
        <p:nvGraphicFramePr>
          <p:cNvPr id="469002" name="Object 10"/>
          <p:cNvGraphicFramePr>
            <a:graphicFrameLocks noChangeAspect="1"/>
          </p:cNvGraphicFramePr>
          <p:nvPr/>
        </p:nvGraphicFramePr>
        <p:xfrm>
          <a:off x="2514600" y="2819400"/>
          <a:ext cx="3711575" cy="3659188"/>
        </p:xfrm>
        <a:graphic>
          <a:graphicData uri="http://schemas.openxmlformats.org/presentationml/2006/ole">
            <p:oleObj spid="_x0000_s469002" name="CorelDRAW" r:id="rId3" imgW="3863520" imgH="3810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8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8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9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9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9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003" grpId="0" animBg="1"/>
      <p:bldP spid="468997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12" name="Rectangle 8"/>
          <p:cNvSpPr>
            <a:spLocks noChangeArrowheads="1"/>
          </p:cNvSpPr>
          <p:nvPr/>
        </p:nvSpPr>
        <p:spPr bwMode="auto">
          <a:xfrm>
            <a:off x="900113" y="4005263"/>
            <a:ext cx="7343775" cy="2592387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2306" name="Rectangle 2"/>
          <p:cNvSpPr>
            <a:spLocks noChangeArrowheads="1"/>
          </p:cNvSpPr>
          <p:nvPr/>
        </p:nvSpPr>
        <p:spPr bwMode="auto">
          <a:xfrm>
            <a:off x="914400" y="1600200"/>
            <a:ext cx="7315200" cy="2209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Věty o posloupnostech</a:t>
            </a:r>
          </a:p>
        </p:txBody>
      </p:sp>
      <p:sp>
        <p:nvSpPr>
          <p:cNvPr id="482309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990600" y="1676400"/>
            <a:ext cx="6705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Je-li posloupnost konvergentní, pak je omezená.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Je-li posloupnost monotónní a omezená, pak je konvergentní.</a:t>
            </a:r>
          </a:p>
        </p:txBody>
      </p:sp>
      <p:sp>
        <p:nvSpPr>
          <p:cNvPr id="482310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295400" y="4038600"/>
            <a:ext cx="7086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Problémy: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Platí obrácené věty?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Jak zní obměněné věty?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Dokážete zformulovat podobné věty o divergentních posloupnostech?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2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2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2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2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2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2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2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2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2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2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12" grpId="0" animBg="1"/>
      <p:bldP spid="482306" grpId="0" animBg="1"/>
      <p:bldP spid="482309" grpId="0" build="p" autoUpdateAnimBg="0"/>
      <p:bldP spid="48231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0"/>
            <a:ext cx="7918450" cy="838200"/>
          </a:xfrm>
        </p:spPr>
        <p:txBody>
          <a:bodyPr/>
          <a:lstStyle/>
          <a:p>
            <a:pPr marL="838200" indent="-838200" algn="ctr"/>
            <a:r>
              <a:rPr lang="cs-CZ" b="1">
                <a:latin typeface="Times New Roman" pitchFamily="18" charset="0"/>
              </a:rPr>
              <a:t>Výpočty limit posloupností</a:t>
            </a:r>
            <a:r>
              <a:rPr lang="cs-CZ" sz="4000" b="1">
                <a:latin typeface="Times New Roman" pitchFamily="18" charset="0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ChangeArrowheads="1"/>
          </p:cNvSpPr>
          <p:nvPr/>
        </p:nvSpPr>
        <p:spPr bwMode="auto">
          <a:xfrm>
            <a:off x="827088" y="1916113"/>
            <a:ext cx="7467600" cy="3600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8451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Důležité věty o vlastních limitách</a:t>
            </a:r>
          </a:p>
        </p:txBody>
      </p:sp>
      <p:sp>
        <p:nvSpPr>
          <p:cNvPr id="488452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042988" y="2133600"/>
            <a:ext cx="7315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Nechť   lim a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a  R,   lim b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b  R.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Pak 		lim ( a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+ b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) = a +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a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b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) = a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a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. b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) = a .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a je-li navíc b  0, pak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a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: b</a:t>
            </a:r>
            <a:r>
              <a:rPr lang="cs-CZ" sz="2800" b="1" baseline="-25000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) = a : b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8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8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8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8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8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8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8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84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0" grpId="0" animBg="1"/>
      <p:bldP spid="48845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ChangeArrowheads="1"/>
          </p:cNvSpPr>
          <p:nvPr/>
        </p:nvSpPr>
        <p:spPr bwMode="auto">
          <a:xfrm>
            <a:off x="685800" y="1676400"/>
            <a:ext cx="8077200" cy="495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„Algebra nekonečna“</a:t>
            </a:r>
          </a:p>
        </p:txBody>
      </p:sp>
      <p:sp>
        <p:nvSpPr>
          <p:cNvPr id="485380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752600"/>
            <a:ext cx="8534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Pro případ nevlastních limit užíváme tyto rovnosti: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+  +  = + 	 	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(+ ) . (+ ) = +  	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+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	 (+ ) .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 Pro vlastní limitu 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 pak užíváme rovnosti: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+  +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		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+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: (+ ) = 0		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: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0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Je-li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0,  pak   (+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 ,  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je-li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&lt;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0,  pak    (+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,  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5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5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5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5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5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5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5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5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5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5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5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53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5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53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5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53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5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53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78" grpId="0" animBg="1"/>
      <p:bldP spid="485380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ChangeArrowheads="1"/>
          </p:cNvSpPr>
          <p:nvPr/>
        </p:nvSpPr>
        <p:spPr bwMode="auto">
          <a:xfrm>
            <a:off x="2843213" y="2708275"/>
            <a:ext cx="213360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Pozor na „neurčité výrazy“ !!</a:t>
            </a:r>
          </a:p>
        </p:txBody>
      </p:sp>
      <p:sp>
        <p:nvSpPr>
          <p:cNvPr id="486404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1700213"/>
            <a:ext cx="7848600" cy="491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U výpočtu limit se někdy setkáváme s případy, které popisují tyto symboly: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		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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 :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 0 . 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 0 : 0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Tyto symboly nazýváme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neurčité výrazy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Neurčitým výrazům nelze definicí určit přesnou hodnotu, příslušnou limitu je třeba počítat v každém konkrétním případě zvlášť.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6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6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6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6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6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6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6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64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6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64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6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64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6402" grpId="0" animBg="1"/>
      <p:bldP spid="48640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5867400" cy="649288"/>
          </a:xfrm>
        </p:spPr>
        <p:txBody>
          <a:bodyPr/>
          <a:lstStyle/>
          <a:p>
            <a:pPr marL="838200" indent="-838200"/>
            <a:r>
              <a:rPr lang="cs-CZ" sz="4000" b="1">
                <a:latin typeface="Times New Roman" pitchFamily="18" charset="0"/>
              </a:rPr>
              <a:t>Co je třeba znát a umět?</a:t>
            </a:r>
          </a:p>
        </p:txBody>
      </p:sp>
      <p:sp>
        <p:nvSpPr>
          <p:cNvPr id="218115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38200" y="1700213"/>
            <a:ext cx="755015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Rozumět pojmu posloupnost reálných čísel,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důležité vlastnosti posloupností (speciálně monotonii a omezenost),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pochopit pojem vlastní a nevlastní limity posloupnosti,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rozumět vztahům mezi těmito pojmy,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vlastnosti speciálních posloupností (aritmetických a geometrických),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umět počítat limity posloupností.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09600" y="914400"/>
            <a:ext cx="6705600" cy="762000"/>
          </a:xfrm>
        </p:spPr>
        <p:txBody>
          <a:bodyPr/>
          <a:lstStyle/>
          <a:p>
            <a:r>
              <a:rPr lang="cs-CZ" sz="4000" b="1">
                <a:latin typeface="Times New Roman" pitchFamily="18" charset="0"/>
              </a:rPr>
              <a:t>O čem budeme hovořit: </a:t>
            </a:r>
          </a:p>
        </p:txBody>
      </p:sp>
      <p:sp>
        <p:nvSpPr>
          <p:cNvPr id="140291" name="Rectangle 1027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755650" y="2205038"/>
            <a:ext cx="7848600" cy="3095625"/>
          </a:xfrm>
        </p:spPr>
        <p:txBody>
          <a:bodyPr/>
          <a:lstStyle/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Definice posloupnosti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Konvergence a divergence posloupností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Věty o konvergenci a divergenci posloupností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Výpočty limit posloupností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 advAuto="2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708275"/>
            <a:ext cx="6562725" cy="1081088"/>
          </a:xfrm>
        </p:spPr>
        <p:txBody>
          <a:bodyPr/>
          <a:lstStyle/>
          <a:p>
            <a:pPr marL="838200" indent="-838200" algn="ctr"/>
            <a:r>
              <a:rPr lang="cs-CZ" b="1">
                <a:latin typeface="Times New Roman" pitchFamily="18" charset="0"/>
              </a:rPr>
              <a:t>      Definice posloupnosti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ChangeArrowheads="1"/>
          </p:cNvSpPr>
          <p:nvPr/>
        </p:nvSpPr>
        <p:spPr bwMode="auto">
          <a:xfrm>
            <a:off x="755650" y="1628775"/>
            <a:ext cx="8001000" cy="2362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Co je to posloupnost?</a:t>
            </a:r>
          </a:p>
        </p:txBody>
      </p:sp>
      <p:sp>
        <p:nvSpPr>
          <p:cNvPr id="484357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1773238"/>
            <a:ext cx="8077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Posloupností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nazýváme zobrazení množiny přirozených čísel N do množiny reálných čísel R.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			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      a</a:t>
            </a:r>
            <a:r>
              <a:rPr lang="cs-CZ" sz="2800" b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endParaRPr lang="cs-CZ" sz="2800" b="1" baseline="-250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84360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4221163"/>
            <a:ext cx="80772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cs-CZ" sz="2800" b="1">
                <a:latin typeface="Times New Roman" pitchFamily="18" charset="0"/>
              </a:rPr>
              <a:t>Příklady:     	aritmetické a geometrické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			a</a:t>
            </a:r>
            <a:r>
              <a:rPr lang="cs-CZ" sz="2800" b="1" baseline="-25000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</a:rPr>
              <a:t> = 1/n 				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			a</a:t>
            </a:r>
            <a:r>
              <a:rPr lang="cs-CZ" sz="2800" b="1" baseline="-25000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</a:rPr>
              <a:t> = 1 + sin n</a:t>
            </a:r>
          </a:p>
        </p:txBody>
      </p:sp>
      <p:sp>
        <p:nvSpPr>
          <p:cNvPr id="484361" name="Rectangle 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580063" y="6021388"/>
            <a:ext cx="27368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hlinkClick r:id="rId2" action="ppaction://hlinkfile"/>
              </a:rPr>
              <a:t>Posloupnosti.xls</a:t>
            </a:r>
            <a:endParaRPr lang="cs-CZ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4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4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354" grpId="0" animBg="1"/>
      <p:bldP spid="484357" grpId="0" build="p" autoUpdateAnimBg="0"/>
      <p:bldP spid="484360" grpId="0" build="p" autoUpdateAnimBg="0"/>
      <p:bldP spid="48436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838200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Uměli byste členy posloupností vyjádřit nějakým vzorcem?</a:t>
            </a:r>
          </a:p>
        </p:txBody>
      </p:sp>
      <p:sp>
        <p:nvSpPr>
          <p:cNvPr id="47206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84213" y="1828800"/>
            <a:ext cx="4344987" cy="4648200"/>
          </a:xfrm>
        </p:spPr>
        <p:txBody>
          <a:bodyPr/>
          <a:lstStyle/>
          <a:p>
            <a:pPr>
              <a:lnSpc>
                <a:spcPct val="90000"/>
              </a:lnSpc>
              <a:buSzPct val="135000"/>
              <a:buFontTx/>
              <a:buNone/>
            </a:pPr>
            <a:r>
              <a:rPr lang="cs-CZ" b="1">
                <a:latin typeface="Times New Roman" pitchFamily="18" charset="0"/>
              </a:rPr>
              <a:t>   </a:t>
            </a:r>
            <a:r>
              <a:rPr lang="cs-CZ" sz="2800" b="1">
                <a:latin typeface="Times New Roman" pitchFamily="18" charset="0"/>
              </a:rPr>
              <a:t>1, 3, 5, 7, 9, 11, ……….</a:t>
            </a:r>
          </a:p>
          <a:p>
            <a:pPr>
              <a:lnSpc>
                <a:spcPct val="90000"/>
              </a:lnSpc>
              <a:buSzPct val="135000"/>
              <a:buFontTx/>
              <a:buNone/>
            </a:pPr>
            <a:endParaRPr lang="cs-CZ" sz="28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135000"/>
              <a:buFontTx/>
              <a:buNone/>
            </a:pPr>
            <a:r>
              <a:rPr lang="cs-CZ" sz="2800" b="1">
                <a:latin typeface="Times New Roman" pitchFamily="18" charset="0"/>
              </a:rPr>
              <a:t>   2, 4, 8, 16, 32, 64, …….</a:t>
            </a:r>
          </a:p>
          <a:p>
            <a:pPr>
              <a:lnSpc>
                <a:spcPct val="90000"/>
              </a:lnSpc>
              <a:buSzPct val="135000"/>
              <a:buFontTx/>
              <a:buNone/>
            </a:pPr>
            <a:endParaRPr lang="cs-CZ" sz="28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135000"/>
              <a:buFontTx/>
              <a:buNone/>
            </a:pPr>
            <a:r>
              <a:rPr lang="cs-CZ" sz="2800" b="1">
                <a:latin typeface="Times New Roman" pitchFamily="18" charset="0"/>
              </a:rPr>
              <a:t>   1, 4, 9, 16, 25, 36, …….</a:t>
            </a:r>
          </a:p>
          <a:p>
            <a:pPr>
              <a:lnSpc>
                <a:spcPct val="90000"/>
              </a:lnSpc>
              <a:buSzPct val="135000"/>
              <a:buFontTx/>
              <a:buNone/>
            </a:pPr>
            <a:endParaRPr lang="cs-CZ" sz="28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135000"/>
              <a:buFontTx/>
              <a:buNone/>
            </a:pPr>
            <a:r>
              <a:rPr lang="cs-CZ" sz="2800" b="1">
                <a:latin typeface="Times New Roman" pitchFamily="18" charset="0"/>
              </a:rPr>
              <a:t>   1, 2, 4, 7, 11, 16, 22, ….</a:t>
            </a:r>
          </a:p>
          <a:p>
            <a:pPr>
              <a:lnSpc>
                <a:spcPct val="90000"/>
              </a:lnSpc>
              <a:buSzPct val="135000"/>
              <a:buFontTx/>
              <a:buNone/>
            </a:pPr>
            <a:endParaRPr lang="cs-CZ" sz="28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135000"/>
              <a:buFontTx/>
              <a:buNone/>
            </a:pPr>
            <a:r>
              <a:rPr lang="cs-CZ" sz="2800" b="1">
                <a:latin typeface="Times New Roman" pitchFamily="18" charset="0"/>
              </a:rPr>
              <a:t>   2, 3, 12, 52, 78, …</a:t>
            </a:r>
          </a:p>
        </p:txBody>
      </p:sp>
      <p:sp>
        <p:nvSpPr>
          <p:cNvPr id="472068" name="Text Box 4"/>
          <p:cNvSpPr txBox="1">
            <a:spLocks noChangeArrowheads="1"/>
          </p:cNvSpPr>
          <p:nvPr/>
        </p:nvSpPr>
        <p:spPr bwMode="auto">
          <a:xfrm>
            <a:off x="5470525" y="1828800"/>
            <a:ext cx="3063875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3200" b="1" i="1">
                <a:latin typeface="Times New Roman" pitchFamily="18" charset="0"/>
              </a:rPr>
              <a:t>a</a:t>
            </a:r>
            <a:r>
              <a:rPr lang="cs-CZ" sz="3200" b="1" i="1" baseline="-25000">
                <a:latin typeface="Times New Roman" pitchFamily="18" charset="0"/>
              </a:rPr>
              <a:t>n</a:t>
            </a:r>
            <a:r>
              <a:rPr lang="cs-CZ" sz="3200" b="1" i="1">
                <a:latin typeface="Times New Roman" pitchFamily="18" charset="0"/>
              </a:rPr>
              <a:t> = 2n - 1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8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3200" b="1" i="1">
                <a:latin typeface="Times New Roman" pitchFamily="18" charset="0"/>
              </a:rPr>
              <a:t>a</a:t>
            </a:r>
            <a:r>
              <a:rPr lang="cs-CZ" sz="3200" b="1" i="1" baseline="-25000">
                <a:latin typeface="Times New Roman" pitchFamily="18" charset="0"/>
              </a:rPr>
              <a:t>n</a:t>
            </a:r>
            <a:r>
              <a:rPr lang="cs-CZ" sz="3200" b="1" i="1">
                <a:latin typeface="Times New Roman" pitchFamily="18" charset="0"/>
              </a:rPr>
              <a:t> = 2</a:t>
            </a:r>
            <a:r>
              <a:rPr lang="cs-CZ" sz="3200" b="1" i="1" baseline="30000">
                <a:latin typeface="Times New Roman" pitchFamily="18" charset="0"/>
              </a:rPr>
              <a:t> n</a:t>
            </a:r>
            <a:r>
              <a:rPr lang="cs-CZ" sz="3200" b="1" i="1">
                <a:latin typeface="Times New Roman" pitchFamily="18" charset="0"/>
              </a:rPr>
              <a:t> </a:t>
            </a:r>
            <a:endParaRPr lang="cs-CZ" sz="32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8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3200" b="1" i="1">
                <a:latin typeface="Times New Roman" pitchFamily="18" charset="0"/>
              </a:rPr>
              <a:t>a</a:t>
            </a:r>
            <a:r>
              <a:rPr lang="cs-CZ" sz="3200" b="1" i="1" baseline="-25000">
                <a:latin typeface="Times New Roman" pitchFamily="18" charset="0"/>
              </a:rPr>
              <a:t>n</a:t>
            </a:r>
            <a:r>
              <a:rPr lang="cs-CZ" sz="3200" b="1" i="1">
                <a:latin typeface="Times New Roman" pitchFamily="18" charset="0"/>
              </a:rPr>
              <a:t> = n</a:t>
            </a:r>
            <a:r>
              <a:rPr lang="cs-CZ" sz="3200" b="1" i="1" baseline="30000">
                <a:latin typeface="Times New Roman" pitchFamily="18" charset="0"/>
              </a:rPr>
              <a:t> 2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8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3200" b="1" i="1">
                <a:latin typeface="Times New Roman" pitchFamily="18" charset="0"/>
              </a:rPr>
              <a:t>a</a:t>
            </a:r>
            <a:r>
              <a:rPr lang="cs-CZ" sz="3200" b="1" i="1" baseline="-25000">
                <a:latin typeface="Times New Roman" pitchFamily="18" charset="0"/>
              </a:rPr>
              <a:t>n+1</a:t>
            </a:r>
            <a:r>
              <a:rPr lang="cs-CZ" sz="3200" b="1" i="1">
                <a:latin typeface="Times New Roman" pitchFamily="18" charset="0"/>
              </a:rPr>
              <a:t> = a</a:t>
            </a:r>
            <a:r>
              <a:rPr lang="cs-CZ" sz="3200" b="1" i="1" baseline="-25000">
                <a:latin typeface="Times New Roman" pitchFamily="18" charset="0"/>
              </a:rPr>
              <a:t>n</a:t>
            </a:r>
            <a:r>
              <a:rPr lang="cs-CZ" sz="3200" b="1" i="1">
                <a:latin typeface="Times New Roman" pitchFamily="18" charset="0"/>
              </a:rPr>
              <a:t> + n</a:t>
            </a:r>
            <a:endParaRPr lang="cs-CZ" sz="32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800" b="1">
              <a:latin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3200" b="1" i="1">
                <a:latin typeface="Times New Roman" pitchFamily="18" charset="0"/>
              </a:rPr>
              <a:t>??????????? </a:t>
            </a:r>
            <a:endParaRPr lang="cs-CZ" sz="3200" b="1">
              <a:latin typeface="Times New Roman" pitchFamily="18" charset="0"/>
            </a:endParaRPr>
          </a:p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2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2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2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2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2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20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2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20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67" grpId="0" autoUpdateAnimBg="0"/>
      <p:bldP spid="472068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895600"/>
            <a:ext cx="7918450" cy="1447800"/>
          </a:xfrm>
        </p:spPr>
        <p:txBody>
          <a:bodyPr/>
          <a:lstStyle/>
          <a:p>
            <a:pPr marL="838200" indent="-838200"/>
            <a:r>
              <a:rPr lang="cs-CZ" b="1">
                <a:latin typeface="Times New Roman" pitchFamily="18" charset="0"/>
              </a:rPr>
              <a:t>	Konvergence a divergence posloupností</a:t>
            </a:r>
            <a:r>
              <a:rPr lang="cs-CZ" sz="40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9" name="Rectangle 11"/>
          <p:cNvSpPr>
            <a:spLocks noChangeArrowheads="1"/>
          </p:cNvSpPr>
          <p:nvPr/>
        </p:nvSpPr>
        <p:spPr bwMode="auto">
          <a:xfrm>
            <a:off x="755650" y="4508500"/>
            <a:ext cx="8001000" cy="20161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67971" name="Rectangle 3"/>
          <p:cNvSpPr>
            <a:spLocks noChangeArrowheads="1"/>
          </p:cNvSpPr>
          <p:nvPr/>
        </p:nvSpPr>
        <p:spPr bwMode="auto">
          <a:xfrm>
            <a:off x="2819400" y="2667000"/>
            <a:ext cx="2743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679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Motivační příklad</a:t>
            </a:r>
          </a:p>
        </p:txBody>
      </p:sp>
      <p:sp>
        <p:nvSpPr>
          <p:cNvPr id="467973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04800" y="1700213"/>
            <a:ext cx="8534400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</a:t>
            </a:r>
            <a:r>
              <a:rPr lang="cs-CZ" sz="2800" b="1">
                <a:latin typeface="Times New Roman" pitchFamily="18" charset="0"/>
              </a:rPr>
              <a:t>Uvažujme, jak se s rostoucím indexem </a:t>
            </a:r>
            <a:r>
              <a:rPr lang="cs-CZ" sz="2800" b="1" i="1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</a:rPr>
              <a:t> mění členy posloupnosti dané vzorcem  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			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cs-CZ" sz="2800" b="1" i="1" baseline="-25000">
                <a:latin typeface="Times New Roman" pitchFamily="18" charset="0"/>
              </a:rPr>
              <a:t>n</a:t>
            </a:r>
            <a:r>
              <a:rPr lang="cs-CZ" sz="2800" b="1" i="1"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= 2 + (-1)</a:t>
            </a:r>
            <a:r>
              <a:rPr lang="cs-CZ" sz="2800" b="1" i="1" baseline="30000">
                <a:latin typeface="Times New Roman" pitchFamily="18" charset="0"/>
              </a:rPr>
              <a:t>n</a:t>
            </a:r>
            <a:r>
              <a:rPr lang="cs-CZ" sz="2800" b="1" i="1"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/</a:t>
            </a:r>
            <a:r>
              <a:rPr lang="cs-CZ" sz="2800" b="1" i="1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</a:rPr>
              <a:t>   :</a:t>
            </a:r>
          </a:p>
        </p:txBody>
      </p:sp>
      <p:sp>
        <p:nvSpPr>
          <p:cNvPr id="467974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3429000"/>
            <a:ext cx="830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	Znázorněme si to také graficky: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						</a:t>
            </a:r>
            <a:r>
              <a:rPr lang="cs-CZ" sz="2800" b="1">
                <a:latin typeface="Times New Roman" pitchFamily="18" charset="0"/>
                <a:hlinkClick r:id="rId2"/>
              </a:rPr>
              <a:t>Limita-úvod.xls</a:t>
            </a:r>
            <a:endParaRPr lang="cs-CZ" sz="2800" b="1">
              <a:latin typeface="Times New Roman" pitchFamily="18" charset="0"/>
            </a:endParaRPr>
          </a:p>
        </p:txBody>
      </p:sp>
      <p:sp>
        <p:nvSpPr>
          <p:cNvPr id="467978" name="Rectangle 1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85800" y="4572000"/>
            <a:ext cx="7620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	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Členy posloupnosti se s rostoucím indexem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„čím dál více blíží“ k číslu 2.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Číslo 2 není v tomto případě nikdy dosaženo, je tzv. limitou posloupnosti.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7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7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7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7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7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7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7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7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9" grpId="0" animBg="1"/>
      <p:bldP spid="467971" grpId="0" animBg="1"/>
      <p:bldP spid="467973" grpId="0" build="p" autoUpdateAnimBg="0" advAuto="2000"/>
      <p:bldP spid="467974" grpId="0" build="p" autoUpdateAnimBg="0"/>
      <p:bldP spid="46797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ChangeArrowheads="1"/>
          </p:cNvSpPr>
          <p:nvPr/>
        </p:nvSpPr>
        <p:spPr bwMode="auto">
          <a:xfrm>
            <a:off x="762000" y="3048000"/>
            <a:ext cx="78486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Vlastní limita posloupnosti</a:t>
            </a:r>
          </a:p>
        </p:txBody>
      </p:sp>
      <p:sp>
        <p:nvSpPr>
          <p:cNvPr id="47616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524000"/>
            <a:ext cx="8382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Reálné číslo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(vlastní) limitou posloupnosti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pro n blížící se nekonečnu právě tehdy, když platí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000" b="1">
              <a:solidFill>
                <a:srgbClr val="FF0000"/>
              </a:solidFill>
              <a:latin typeface="Times New Roman" pitchFamily="18" charset="0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  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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 a - 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a + </a:t>
            </a:r>
          </a:p>
        </p:txBody>
      </p:sp>
      <p:sp>
        <p:nvSpPr>
          <p:cNvPr id="476167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85800" y="3962400"/>
            <a:ext cx="8153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</a:rPr>
              <a:t>Poznámky: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Kladné číslo 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  je libovolně volitelné!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Přirozené číslo 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latin typeface="Times New Roman" pitchFamily="18" charset="0"/>
                <a:sym typeface="Symbol" pitchFamily="18" charset="2"/>
              </a:rPr>
              <a:t>0 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je závislé na čísle   !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Členy  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cs-CZ" sz="2800" b="1" i="1" baseline="-25000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</a:rPr>
              <a:t>  s indexy většími než 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n</a:t>
            </a:r>
            <a:r>
              <a:rPr lang="cs-CZ" sz="2800" b="1" i="1" baseline="-25000">
                <a:latin typeface="Times New Roman" pitchFamily="18" charset="0"/>
                <a:sym typeface="Symbol" pitchFamily="18" charset="2"/>
              </a:rPr>
              <a:t>0   </a:t>
            </a:r>
            <a:r>
              <a:rPr lang="cs-CZ" sz="2800" b="1">
                <a:latin typeface="Times New Roman" pitchFamily="18" charset="0"/>
              </a:rPr>
              <a:t>jsou sevřeny mezi čísly 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a -  , a +  .</a:t>
            </a:r>
            <a:endParaRPr lang="cs-CZ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6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6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6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6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6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6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2" grpId="0" animBg="1"/>
      <p:bldP spid="476165" grpId="0" build="p" autoUpdateAnimBg="0"/>
      <p:bldP spid="47616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ChangeArrowheads="1"/>
          </p:cNvSpPr>
          <p:nvPr/>
        </p:nvSpPr>
        <p:spPr bwMode="auto">
          <a:xfrm>
            <a:off x="2971800" y="3429000"/>
            <a:ext cx="28956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Konvergence posloupností - zápisy</a:t>
            </a:r>
          </a:p>
        </p:txBody>
      </p:sp>
      <p:sp>
        <p:nvSpPr>
          <p:cNvPr id="477190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57200" y="1828800"/>
            <a:ext cx="8077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Je-li číslo 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cs-CZ" sz="2800" b="1">
                <a:latin typeface="Times New Roman" pitchFamily="18" charset="0"/>
              </a:rPr>
              <a:t> limitou posloupnosti  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cs-CZ" sz="2800" b="1" i="1">
                <a:latin typeface="Times New Roman" pitchFamily="18" charset="0"/>
              </a:rPr>
              <a:t>a</a:t>
            </a:r>
            <a:r>
              <a:rPr lang="cs-CZ" sz="2800" b="1" i="1" baseline="-25000">
                <a:latin typeface="Times New Roman" pitchFamily="18" charset="0"/>
              </a:rPr>
              <a:t>n</a:t>
            </a:r>
            <a:r>
              <a:rPr lang="cs-CZ" sz="2800" b="1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cs-CZ" sz="2800" b="1">
                <a:latin typeface="Times New Roman" pitchFamily="18" charset="0"/>
              </a:rPr>
              <a:t> podle předchozí definice, pak posloupnost nazýváme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konvergentní </a:t>
            </a:r>
            <a:r>
              <a:rPr lang="cs-CZ" sz="2800" b="1">
                <a:latin typeface="Times New Roman" pitchFamily="18" charset="0"/>
              </a:rPr>
              <a:t>a zapisujeme</a:t>
            </a:r>
          </a:p>
        </p:txBody>
      </p:sp>
      <p:graphicFrame>
        <p:nvGraphicFramePr>
          <p:cNvPr id="477191" name="Object 7"/>
          <p:cNvGraphicFramePr>
            <a:graphicFrameLocks noChangeAspect="1"/>
          </p:cNvGraphicFramePr>
          <p:nvPr/>
        </p:nvGraphicFramePr>
        <p:xfrm>
          <a:off x="3276600" y="3581400"/>
          <a:ext cx="2190750" cy="571500"/>
        </p:xfrm>
        <a:graphic>
          <a:graphicData uri="http://schemas.openxmlformats.org/presentationml/2006/ole">
            <p:oleObj spid="_x0000_s477191" r:id="rId3" imgW="8763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7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7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86" grpId="0" animBg="1"/>
      <p:bldP spid="477190" grpId="0" build="p" autoUpdateAnimBg="0"/>
    </p:bldLst>
  </p:timing>
</p:sld>
</file>

<file path=ppt/theme/theme1.xml><?xml version="1.0" encoding="utf-8"?>
<a:theme xmlns:a="http://schemas.openxmlformats.org/drawingml/2006/main" name="Modrý čtverečkovaný sešit">
  <a:themeElements>
    <a:clrScheme name="Modrý čtverečkovaný seši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Modrý čtverečkovaný seš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odrý čtverečkovaný seši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2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3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12554</TotalTime>
  <Words>306</Words>
  <Application>Microsoft PowerPoint</Application>
  <PresentationFormat>Předvádění na obrazovce (4:3)</PresentationFormat>
  <Paragraphs>109</Paragraphs>
  <Slides>19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19</vt:i4>
      </vt:variant>
    </vt:vector>
  </HeadingPairs>
  <TitlesOfParts>
    <vt:vector size="22" baseType="lpstr">
      <vt:lpstr>Modrý čtverečkovaný sešit</vt:lpstr>
      <vt:lpstr>Editor rovnic 3.0</vt:lpstr>
      <vt:lpstr>CorelDRAW</vt:lpstr>
      <vt:lpstr> </vt:lpstr>
      <vt:lpstr>O čem budeme hovořit: </vt:lpstr>
      <vt:lpstr>      Definice posloupnosti </vt:lpstr>
      <vt:lpstr>Co je to posloupnost?</vt:lpstr>
      <vt:lpstr>Uměli byste členy posloupností vyjádřit nějakým vzorcem?</vt:lpstr>
      <vt:lpstr> Konvergence a divergence posloupností </vt:lpstr>
      <vt:lpstr>Motivační příklad</vt:lpstr>
      <vt:lpstr>Vlastní limita posloupnosti</vt:lpstr>
      <vt:lpstr>Konvergence posloupností - zápisy</vt:lpstr>
      <vt:lpstr>Nevlastní limita posloupnosti</vt:lpstr>
      <vt:lpstr>Divergence posloupností - zápisy</vt:lpstr>
      <vt:lpstr>Souvislosti vlastností posloupností </vt:lpstr>
      <vt:lpstr>Problémy</vt:lpstr>
      <vt:lpstr>Věty o posloupnostech</vt:lpstr>
      <vt:lpstr>Výpočty limit posloupností </vt:lpstr>
      <vt:lpstr>Důležité věty o vlastních limitách</vt:lpstr>
      <vt:lpstr>„Algebra nekonečna“</vt:lpstr>
      <vt:lpstr>Pozor na „neurčité výrazy“ !!</vt:lpstr>
      <vt:lpstr>Co je třeba znát a umět?</vt:lpstr>
    </vt:vector>
  </TitlesOfParts>
  <Company>Univerzita J. E. Purkyně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DLOUHODOBÝ ZÁMĚR UJEP</dc:title>
  <dc:creator>REK03</dc:creator>
  <cp:lastModifiedBy>Petr</cp:lastModifiedBy>
  <cp:revision>280</cp:revision>
  <cp:lastPrinted>1601-01-01T00:00:00Z</cp:lastPrinted>
  <dcterms:created xsi:type="dcterms:W3CDTF">2002-11-19T15:12:59Z</dcterms:created>
  <dcterms:modified xsi:type="dcterms:W3CDTF">2013-09-07T21:22:06Z</dcterms:modified>
</cp:coreProperties>
</file>