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2"/>
  </p:notesMasterIdLst>
  <p:handoutMasterIdLst>
    <p:handoutMasterId r:id="rId23"/>
  </p:handoutMasterIdLst>
  <p:sldIdLst>
    <p:sldId id="560" r:id="rId2"/>
    <p:sldId id="335" r:id="rId3"/>
    <p:sldId id="463" r:id="rId4"/>
    <p:sldId id="549" r:id="rId5"/>
    <p:sldId id="534" r:id="rId6"/>
    <p:sldId id="498" r:id="rId7"/>
    <p:sldId id="542" r:id="rId8"/>
    <p:sldId id="561" r:id="rId9"/>
    <p:sldId id="552" r:id="rId10"/>
    <p:sldId id="550" r:id="rId11"/>
    <p:sldId id="559" r:id="rId12"/>
    <p:sldId id="554" r:id="rId13"/>
    <p:sldId id="553" r:id="rId14"/>
    <p:sldId id="555" r:id="rId15"/>
    <p:sldId id="547" r:id="rId16"/>
    <p:sldId id="530" r:id="rId17"/>
    <p:sldId id="556" r:id="rId18"/>
    <p:sldId id="557" r:id="rId19"/>
    <p:sldId id="558" r:id="rId20"/>
    <p:sldId id="368" r:id="rId21"/>
  </p:sldIdLst>
  <p:sldSz cx="9144000" cy="6858000" type="screen4x3"/>
  <p:notesSz cx="10223500" cy="7086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91"/>
    <a:srgbClr val="66FFFF"/>
    <a:srgbClr val="FFFFCC"/>
    <a:srgbClr val="009999"/>
    <a:srgbClr val="F20000"/>
    <a:srgbClr val="FFCCCC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vertBarState="minimized" horzBarState="maximized">
    <p:restoredLeft sz="15620" autoAdjust="0"/>
    <p:restoredTop sz="94699" autoAdjust="0"/>
  </p:normalViewPr>
  <p:slideViewPr>
    <p:cSldViewPr>
      <p:cViewPr>
        <p:scale>
          <a:sx n="75" d="100"/>
          <a:sy n="75" d="100"/>
        </p:scale>
        <p:origin x="-850" y="-1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530"/>
    </p:cViewPr>
  </p:sorterViewPr>
  <p:notesViewPr>
    <p:cSldViewPr>
      <p:cViewPr varScale="1">
        <p:scale>
          <a:sx n="54" d="100"/>
          <a:sy n="54" d="100"/>
        </p:scale>
        <p:origin x="-1860" y="-84"/>
      </p:cViewPr>
      <p:guideLst>
        <p:guide orient="horz" pos="2232"/>
        <p:guide pos="322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4.xml"/><Relationship Id="rId3" Type="http://schemas.openxmlformats.org/officeDocument/2006/relationships/slide" Target="slides/slide7.xml"/><Relationship Id="rId7" Type="http://schemas.openxmlformats.org/officeDocument/2006/relationships/slide" Target="slides/slide13.xml"/><Relationship Id="rId12" Type="http://schemas.openxmlformats.org/officeDocument/2006/relationships/slide" Target="slides/slide19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12.xml"/><Relationship Id="rId11" Type="http://schemas.openxmlformats.org/officeDocument/2006/relationships/slide" Target="slides/slide18.xml"/><Relationship Id="rId5" Type="http://schemas.openxmlformats.org/officeDocument/2006/relationships/slide" Target="slides/slide9.xml"/><Relationship Id="rId10" Type="http://schemas.openxmlformats.org/officeDocument/2006/relationships/slide" Target="slides/slide17.xml"/><Relationship Id="rId4" Type="http://schemas.openxmlformats.org/officeDocument/2006/relationships/slide" Target="slides/slide8.xml"/><Relationship Id="rId9" Type="http://schemas.openxmlformats.org/officeDocument/2006/relationships/slide" Target="slides/slide1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4375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endParaRPr lang="cs-CZ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4375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fld id="{05A7A03F-65AC-4689-A07A-39964F120873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4375" y="0"/>
            <a:ext cx="44291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endParaRPr lang="cs-CZ"/>
          </a:p>
        </p:txBody>
      </p:sp>
      <p:sp>
        <p:nvSpPr>
          <p:cNvPr id="3994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340100" y="531813"/>
            <a:ext cx="3543300" cy="2657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2075" y="3365500"/>
            <a:ext cx="7499350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defTabSz="989013">
              <a:defRPr sz="1300"/>
            </a:lvl1pPr>
          </a:lstStyle>
          <a:p>
            <a:endParaRPr lang="cs-CZ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4375" y="6732588"/>
            <a:ext cx="4429125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911" tIns="49455" rIns="98911" bIns="49455" numCol="1" anchor="b" anchorCtr="0" compatLnSpc="1">
            <a:prstTxWarp prst="textNoShape">
              <a:avLst/>
            </a:prstTxWarp>
          </a:bodyPr>
          <a:lstStyle>
            <a:lvl1pPr algn="r" defTabSz="989013">
              <a:defRPr sz="1300"/>
            </a:lvl1pPr>
          </a:lstStyle>
          <a:p>
            <a:fld id="{93993EAE-0B8F-4C4B-B0BC-A339D82AA336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1" name="Group 7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6146" name="Group 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147" name="Rectangle 3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grpSp>
            <p:nvGrpSpPr>
              <p:cNvPr id="6148" name="Group 4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6149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0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1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2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3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4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5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6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7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8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59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0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1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2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3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4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5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6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7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8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69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0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1" name="Line 27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2" name="Line 28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3" name="Line 29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4" name="Line 30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5" name="Line 31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6" name="Line 32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7" name="Line 33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8" name="Line 34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79" name="Line 35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0" name="Line 36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1" name="Line 37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2" name="Line 38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3" name="Line 39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4" name="Line 40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5" name="Line 41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6" name="Line 42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7" name="Line 43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8" name="Line 44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89" name="Line 45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0" name="Line 46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1" name="Line 47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2" name="Line 48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3" name="Line 49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4" name="Line 50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5" name="Line 51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6" name="Line 52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7" name="Line 53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8" name="Line 54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6199" name="Line 55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sp>
            <p:nvSpPr>
              <p:cNvPr id="6200" name="Line 56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  <p:grpSp>
          <p:nvGrpSpPr>
            <p:cNvPr id="6220" name="Group 76"/>
            <p:cNvGrpSpPr>
              <a:grpSpLocks/>
            </p:cNvGrpSpPr>
            <p:nvPr userDrawn="1"/>
          </p:nvGrpSpPr>
          <p:grpSpPr bwMode="auto"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6209" name="Line 65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07" name="Line 63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08" name="Line 64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10" name="Arc 66"/>
              <p:cNvSpPr>
                <a:spLocks/>
              </p:cNvSpPr>
              <p:nvPr/>
            </p:nvSpPr>
            <p:spPr bwMode="ltGray">
              <a:xfrm rot="16200000" flipH="1">
                <a:off x="426" y="860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  <p:grpSp>
          <p:nvGrpSpPr>
            <p:cNvPr id="6219" name="Group 75"/>
            <p:cNvGrpSpPr>
              <a:grpSpLocks/>
            </p:cNvGrpSpPr>
            <p:nvPr userDrawn="1"/>
          </p:nvGrpSpPr>
          <p:grpSpPr bwMode="auto"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6211" name="Line 67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12" name="Line 68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6213" name="Arc 69"/>
              <p:cNvSpPr>
                <a:spLocks/>
              </p:cNvSpPr>
              <p:nvPr/>
            </p:nvSpPr>
            <p:spPr bwMode="ltGray">
              <a:xfrm rot="5400000">
                <a:off x="5097" y="3346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</p:grpSp>
      <p:sp>
        <p:nvSpPr>
          <p:cNvPr id="6201" name="Rectangle 57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6202" name="Rectangle 5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215" name="Rectangle 7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216" name="Rectangle 7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217" name="Rectangle 7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5CDF78F-C782-4441-A21A-262936A1DA6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F6FB4-B7F9-4F46-BF00-B2A231459CB7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A4E16-E6C7-4E1E-ABF0-000D57D6AAC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B4BAFDC-E6FC-40F9-BD42-D1B131F8C9F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A20AA-68F3-4BFD-9212-A6983DF97451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204A3-26B2-473A-B32B-7D51BD9EFF9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32AED-98A7-4CE2-B496-446DE6A40D64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A386C-9D80-4B58-B156-C436F3492EF4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77F80-98FC-4794-9B28-6C90CDFF0FB6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DEC50-CC3F-4557-93C3-68DA3BCE5F1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66C14-BC63-4F41-8AA5-D66A8D2E54BA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3DDD3-7071-474F-848C-D8F184FCC62A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27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1028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1029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0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1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2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3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4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5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6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7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8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39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0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1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2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3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4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5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6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7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8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49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0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grpSp>
            <p:nvGrpSpPr>
              <p:cNvPr id="1051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1052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3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4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5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6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7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8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59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0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1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2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3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4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5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6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7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8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69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0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1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2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3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4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5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6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7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8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79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080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</p:grpSp>
        <p:sp>
          <p:nvSpPr>
            <p:cNvPr id="1081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82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  <p:grpSp>
          <p:nvGrpSpPr>
            <p:cNvPr id="1083" name="Group 59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1084" name="Line 60"/>
              <p:cNvSpPr>
                <a:spLocks noChangeShapeType="1"/>
              </p:cNvSpPr>
              <p:nvPr/>
            </p:nvSpPr>
            <p:spPr bwMode="ltGray">
              <a:xfrm flipH="1">
                <a:off x="96" y="1037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85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  <p:sp>
            <p:nvSpPr>
              <p:cNvPr id="1086" name="Arc 62"/>
              <p:cNvSpPr>
                <a:spLocks/>
              </p:cNvSpPr>
              <p:nvPr/>
            </p:nvSpPr>
            <p:spPr bwMode="ltGray">
              <a:xfrm flipH="1">
                <a:off x="217" y="916"/>
                <a:ext cx="239" cy="239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cs-CZ"/>
              </a:p>
            </p:txBody>
          </p:sp>
        </p:grpSp>
      </p:grpSp>
      <p:sp>
        <p:nvSpPr>
          <p:cNvPr id="1087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88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92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cs-CZ"/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cs-CZ"/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1F8FF5-9CA5-42A4-8625-7DCF9C6DA8F3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file:///F:\..\..\..\..\AppData\Local%20Settings\Local%20Settings\Temp\Do&#269;asn&#253;%20adres&#225;&#345;%204%20pro%20znacka-UJEP%5b1%5d.zip\UJEP\CZ\LOGO_UJEP_CZ_RGB_standard.gif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P&#345;edj&#237;&#382;d&#283;n&#237;.xl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P&#345;&#237;klady%20limit.ggb" TargetMode="Externa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P&#345;edstava%20funkce.ggb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hyperlink" Target="Vlastn&#237;%20v%20nevlastn&#237;m.gg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Nevlastn&#237;%20v%20nevlastn&#237;m.ggb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CCFFFF">
                <a:gamma/>
                <a:shade val="63529"/>
                <a:invGamma/>
              </a:srgbClr>
            </a:gs>
            <a:gs pos="50000">
              <a:srgbClr val="CCFFFF"/>
            </a:gs>
            <a:gs pos="100000">
              <a:srgbClr val="CCFFFF">
                <a:gamma/>
                <a:shade val="63529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27313" y="1557338"/>
            <a:ext cx="6202362" cy="1079500"/>
          </a:xfrm>
        </p:spPr>
        <p:txBody>
          <a:bodyPr/>
          <a:lstStyle/>
          <a:p>
            <a:pPr algn="r"/>
            <a:r>
              <a:rPr lang="cs-CZ" sz="2800" b="1" dirty="0">
                <a:latin typeface="Times" pitchFamily="18" charset="0"/>
              </a:rPr>
              <a:t/>
            </a:r>
            <a:br>
              <a:rPr lang="cs-CZ" sz="2800" b="1" dirty="0">
                <a:latin typeface="Times" pitchFamily="18" charset="0"/>
              </a:rPr>
            </a:br>
            <a:endParaRPr lang="cs-CZ" sz="3200" b="1" dirty="0">
              <a:latin typeface="Times" pitchFamily="18" charset="0"/>
            </a:endParaRPr>
          </a:p>
        </p:txBody>
      </p:sp>
      <p:sp>
        <p:nvSpPr>
          <p:cNvPr id="495619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71550" y="4581525"/>
            <a:ext cx="6985000" cy="16557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sz="2800" b="1" dirty="0" smtClean="0">
                <a:solidFill>
                  <a:schemeClr val="tx2"/>
                </a:solidFill>
                <a:latin typeface="Times New Roman" pitchFamily="18" charset="0"/>
              </a:rPr>
              <a:t>Limity </a:t>
            </a:r>
            <a:r>
              <a:rPr lang="cs-CZ" sz="2800" b="1" dirty="0">
                <a:solidFill>
                  <a:schemeClr val="tx2"/>
                </a:solidFill>
                <a:latin typeface="Times New Roman" pitchFamily="18" charset="0"/>
              </a:rPr>
              <a:t>funkcí</a:t>
            </a:r>
          </a:p>
          <a:p>
            <a:pPr>
              <a:lnSpc>
                <a:spcPct val="80000"/>
              </a:lnSpc>
            </a:pPr>
            <a:endParaRPr lang="cs-CZ" sz="2800" b="1" dirty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cs-CZ" sz="900" b="1" dirty="0">
                <a:solidFill>
                  <a:schemeClr val="tx2"/>
                </a:solidFill>
                <a:latin typeface="Times New Roman" pitchFamily="18" charset="0"/>
              </a:rPr>
              <a:t>		                                                	</a:t>
            </a:r>
            <a:r>
              <a:rPr lang="cs-CZ" sz="1800" b="1" dirty="0">
                <a:solidFill>
                  <a:schemeClr val="tx2"/>
                </a:solidFill>
                <a:latin typeface="Times New Roman" pitchFamily="18" charset="0"/>
              </a:rPr>
              <a:t>	</a:t>
            </a:r>
            <a:endParaRPr lang="cs-CZ" sz="2000" b="1" dirty="0">
              <a:latin typeface="Times New Roman" pitchFamily="18" charset="0"/>
            </a:endParaRPr>
          </a:p>
        </p:txBody>
      </p:sp>
      <p:pic>
        <p:nvPicPr>
          <p:cNvPr id="495622" name="Picture 6" descr="F:\..\..\..\..\AppData\Local Settings\Local Settings\Temp\Dočasný adresář 4 pro znacka-UJEP[1].zip\UJEP\CZ\LOGO_UJEP_CZ_RGB_standard.gif"/>
          <p:cNvPicPr>
            <a:picLocks noChangeAspect="1" noChangeArrowheads="1"/>
          </p:cNvPicPr>
          <p:nvPr/>
        </p:nvPicPr>
        <p:blipFill>
          <a:blip r:embed="rId3" r:link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765175"/>
            <a:ext cx="4105275" cy="119538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492375"/>
            <a:ext cx="5761037" cy="1347788"/>
          </a:xfrm>
        </p:spPr>
        <p:txBody>
          <a:bodyPr/>
          <a:lstStyle/>
          <a:p>
            <a:pPr marL="838200" indent="-838200" algn="ctr"/>
            <a:r>
              <a:rPr lang="cs-CZ" sz="4000" b="1">
                <a:latin typeface="Times New Roman" pitchFamily="18" charset="0"/>
              </a:rPr>
              <a:t>	Limity funkcí</a:t>
            </a:r>
            <a:br>
              <a:rPr lang="cs-CZ" sz="4000" b="1">
                <a:latin typeface="Times New Roman" pitchFamily="18" charset="0"/>
              </a:rPr>
            </a:br>
            <a:r>
              <a:rPr lang="cs-CZ" sz="4000" b="1">
                <a:latin typeface="Times New Roman" pitchFamily="18" charset="0"/>
              </a:rPr>
              <a:t>ve vlastních bodech</a:t>
            </a:r>
            <a:r>
              <a:rPr lang="cs-CZ" sz="3600" b="1">
                <a:latin typeface="Times New Roman" pitchFamily="18" charset="0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/>
          <p:cNvSpPr>
            <a:spLocks noChangeArrowheads="1"/>
          </p:cNvSpPr>
          <p:nvPr/>
        </p:nvSpPr>
        <p:spPr bwMode="auto">
          <a:xfrm>
            <a:off x="457200" y="4114800"/>
            <a:ext cx="8077200" cy="2209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4595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4648200" cy="762000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Předjíždění na dálnici</a:t>
            </a:r>
          </a:p>
        </p:txBody>
      </p:sp>
      <p:sp>
        <p:nvSpPr>
          <p:cNvPr id="494596" name="Rectangle 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172200" cy="2133600"/>
          </a:xfrm>
        </p:spPr>
        <p:txBody>
          <a:bodyPr/>
          <a:lstStyle/>
          <a:p>
            <a:pPr marL="387350" indent="-387350">
              <a:lnSpc>
                <a:spcPct val="90000"/>
              </a:lnSpc>
              <a:buSzPct val="135000"/>
              <a:buFontTx/>
              <a:buNone/>
            </a:pPr>
            <a:r>
              <a:rPr lang="cs-CZ">
                <a:latin typeface="Times New Roman" pitchFamily="18" charset="0"/>
              </a:rPr>
              <a:t>   </a:t>
            </a:r>
            <a:r>
              <a:rPr lang="cs-CZ" sz="2800">
                <a:latin typeface="Times New Roman" pitchFamily="18" charset="0"/>
              </a:rPr>
              <a:t>Vypočítejte, jak dlouho budete osobním autem, jedoucím rychlostí </a:t>
            </a:r>
            <a:r>
              <a:rPr lang="cs-CZ" sz="2800" b="1">
                <a:latin typeface="Times New Roman" pitchFamily="18" charset="0"/>
              </a:rPr>
              <a:t>130 km/h</a:t>
            </a:r>
            <a:r>
              <a:rPr lang="cs-CZ" sz="2800">
                <a:latin typeface="Times New Roman" pitchFamily="18" charset="0"/>
              </a:rPr>
              <a:t>, předjíždět autobus, který jede rychlostí </a:t>
            </a:r>
            <a:r>
              <a:rPr lang="cs-CZ" sz="2800" b="1">
                <a:latin typeface="Times New Roman" pitchFamily="18" charset="0"/>
              </a:rPr>
              <a:t>v</a:t>
            </a:r>
            <a:r>
              <a:rPr lang="cs-CZ" sz="2800">
                <a:latin typeface="Times New Roman" pitchFamily="18" charset="0"/>
              </a:rPr>
              <a:t> ? </a:t>
            </a:r>
          </a:p>
          <a:p>
            <a:pPr marL="387350" indent="-387350">
              <a:lnSpc>
                <a:spcPct val="90000"/>
              </a:lnSpc>
              <a:buSzPct val="135000"/>
              <a:buFontTx/>
              <a:buNone/>
            </a:pPr>
            <a:r>
              <a:rPr lang="cs-CZ" sz="2800">
                <a:latin typeface="Times New Roman" pitchFamily="18" charset="0"/>
              </a:rPr>
              <a:t>	Jakou dráhu přitom ujedete?</a:t>
            </a:r>
          </a:p>
        </p:txBody>
      </p:sp>
      <p:grpSp>
        <p:nvGrpSpPr>
          <p:cNvPr id="494597" name="Group 5"/>
          <p:cNvGrpSpPr>
            <a:grpSpLocks/>
          </p:cNvGrpSpPr>
          <p:nvPr/>
        </p:nvGrpSpPr>
        <p:grpSpPr bwMode="auto">
          <a:xfrm>
            <a:off x="533400" y="4419600"/>
            <a:ext cx="7723188" cy="1725613"/>
            <a:chOff x="1372" y="3972"/>
            <a:chExt cx="9044" cy="1516"/>
          </a:xfrm>
        </p:grpSpPr>
        <p:pic>
          <p:nvPicPr>
            <p:cNvPr id="494598" name="Picture 6" descr="AUTOBU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68" y="3972"/>
              <a:ext cx="1215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4599" name="Picture 7" descr="AUTOBU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72" y="3972"/>
              <a:ext cx="1215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4600" name="Picture 8" descr="auto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56" y="4084"/>
              <a:ext cx="879" cy="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4601" name="Picture 9" descr="auto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464" y="4084"/>
              <a:ext cx="879" cy="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4602" name="Line 10"/>
            <p:cNvSpPr>
              <a:spLocks noChangeShapeType="1"/>
            </p:cNvSpPr>
            <p:nvPr/>
          </p:nvSpPr>
          <p:spPr bwMode="auto">
            <a:xfrm>
              <a:off x="1372" y="4448"/>
              <a:ext cx="90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  <p:sp>
          <p:nvSpPr>
            <p:cNvPr id="494603" name="Line 11"/>
            <p:cNvSpPr>
              <a:spLocks noChangeShapeType="1"/>
            </p:cNvSpPr>
            <p:nvPr/>
          </p:nvSpPr>
          <p:spPr bwMode="auto">
            <a:xfrm>
              <a:off x="1820" y="4424"/>
              <a:ext cx="0" cy="10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  <p:sp>
          <p:nvSpPr>
            <p:cNvPr id="494604" name="Line 12"/>
            <p:cNvSpPr>
              <a:spLocks noChangeShapeType="1"/>
            </p:cNvSpPr>
            <p:nvPr/>
          </p:nvSpPr>
          <p:spPr bwMode="auto">
            <a:xfrm>
              <a:off x="9940" y="4452"/>
              <a:ext cx="0" cy="9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  <p:sp>
          <p:nvSpPr>
            <p:cNvPr id="494605" name="Line 13"/>
            <p:cNvSpPr>
              <a:spLocks noChangeShapeType="1"/>
            </p:cNvSpPr>
            <p:nvPr/>
          </p:nvSpPr>
          <p:spPr bwMode="auto">
            <a:xfrm>
              <a:off x="4032" y="4480"/>
              <a:ext cx="0" cy="3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  <p:sp>
          <p:nvSpPr>
            <p:cNvPr id="494606" name="Line 14"/>
            <p:cNvSpPr>
              <a:spLocks noChangeShapeType="1"/>
            </p:cNvSpPr>
            <p:nvPr/>
          </p:nvSpPr>
          <p:spPr bwMode="auto">
            <a:xfrm>
              <a:off x="7784" y="4480"/>
              <a:ext cx="0" cy="3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cs-CZ"/>
            </a:p>
          </p:txBody>
        </p:sp>
        <p:sp>
          <p:nvSpPr>
            <p:cNvPr id="494607" name="Line 15"/>
            <p:cNvSpPr>
              <a:spLocks noChangeShapeType="1"/>
            </p:cNvSpPr>
            <p:nvPr/>
          </p:nvSpPr>
          <p:spPr bwMode="auto">
            <a:xfrm>
              <a:off x="4060" y="4900"/>
              <a:ext cx="37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cs-CZ"/>
            </a:p>
          </p:txBody>
        </p:sp>
        <p:sp>
          <p:nvSpPr>
            <p:cNvPr id="494608" name="Line 16"/>
            <p:cNvSpPr>
              <a:spLocks noChangeShapeType="1"/>
            </p:cNvSpPr>
            <p:nvPr/>
          </p:nvSpPr>
          <p:spPr bwMode="auto">
            <a:xfrm>
              <a:off x="1820" y="4900"/>
              <a:ext cx="22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cs-CZ"/>
            </a:p>
          </p:txBody>
        </p:sp>
        <p:sp>
          <p:nvSpPr>
            <p:cNvPr id="494609" name="Line 17"/>
            <p:cNvSpPr>
              <a:spLocks noChangeShapeType="1"/>
            </p:cNvSpPr>
            <p:nvPr/>
          </p:nvSpPr>
          <p:spPr bwMode="auto">
            <a:xfrm>
              <a:off x="7784" y="4900"/>
              <a:ext cx="21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cs-CZ"/>
            </a:p>
          </p:txBody>
        </p:sp>
        <p:sp>
          <p:nvSpPr>
            <p:cNvPr id="494610" name="Line 18"/>
            <p:cNvSpPr>
              <a:spLocks noChangeShapeType="1"/>
            </p:cNvSpPr>
            <p:nvPr/>
          </p:nvSpPr>
          <p:spPr bwMode="auto">
            <a:xfrm>
              <a:off x="1820" y="5376"/>
              <a:ext cx="81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cs-CZ"/>
            </a:p>
          </p:txBody>
        </p:sp>
      </p:grpSp>
      <p:sp>
        <p:nvSpPr>
          <p:cNvPr id="494611" name="Text Box 19"/>
          <p:cNvSpPr txBox="1">
            <a:spLocks noChangeArrowheads="1"/>
          </p:cNvSpPr>
          <p:nvPr/>
        </p:nvSpPr>
        <p:spPr bwMode="auto">
          <a:xfrm>
            <a:off x="6172200" y="3276600"/>
            <a:ext cx="2305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 sz="2800">
                <a:latin typeface="Times New Roman" pitchFamily="18" charset="0"/>
                <a:hlinkClick r:id="rId4"/>
              </a:rPr>
              <a:t>Předjíždění.xls</a:t>
            </a:r>
            <a:endParaRPr lang="cs-CZ" sz="2800">
              <a:latin typeface="Times New Roman" pitchFamily="18" charset="0"/>
            </a:endParaRPr>
          </a:p>
        </p:txBody>
      </p:sp>
      <p:sp>
        <p:nvSpPr>
          <p:cNvPr id="494612" name="Text Box 20"/>
          <p:cNvSpPr txBox="1">
            <a:spLocks noChangeArrowheads="1"/>
          </p:cNvSpPr>
          <p:nvPr/>
        </p:nvSpPr>
        <p:spPr bwMode="auto">
          <a:xfrm>
            <a:off x="1143000" y="4953000"/>
            <a:ext cx="652462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>
                <a:latin typeface="Times New Roman" pitchFamily="18" charset="0"/>
              </a:rPr>
              <a:t>0,030 km                   v.t                  0,030 km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>
                <a:latin typeface="Times New Roman" pitchFamily="18" charset="0"/>
              </a:rPr>
              <a:t>                                130.t</a:t>
            </a:r>
            <a:endParaRPr lang="cs-CZ"/>
          </a:p>
        </p:txBody>
      </p:sp>
      <p:pic>
        <p:nvPicPr>
          <p:cNvPr id="494613" name="Picture 21" descr="F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152400"/>
            <a:ext cx="2957513" cy="184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4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4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4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4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4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4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4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594" grpId="0" animBg="1"/>
      <p:bldP spid="494596" grpId="0" build="p" autoUpdateAnimBg="0" advAuto="3000"/>
      <p:bldP spid="494611" grpId="0" autoUpdateAnimBg="0"/>
      <p:bldP spid="49461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Rectangle 2"/>
          <p:cNvSpPr>
            <a:spLocks noChangeArrowheads="1"/>
          </p:cNvSpPr>
          <p:nvPr/>
        </p:nvSpPr>
        <p:spPr bwMode="auto">
          <a:xfrm>
            <a:off x="323850" y="1700213"/>
            <a:ext cx="8569325" cy="4897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89475" name="Rectangle 3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993063" cy="1150938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Jednostranné limity funkce ve vlastním bodě – „limity zleva“</a:t>
            </a:r>
            <a:endParaRPr lang="cs-CZ" sz="3600" b="1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489479" name="Rectangle 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68313" y="2636838"/>
            <a:ext cx="755967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K 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 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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x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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&gt;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K</a:t>
            </a:r>
          </a:p>
        </p:txBody>
      </p:sp>
      <p:sp>
        <p:nvSpPr>
          <p:cNvPr id="489480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68313" y="4149725"/>
            <a:ext cx="7559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L 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 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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x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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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L</a:t>
            </a:r>
          </a:p>
        </p:txBody>
      </p:sp>
      <p:sp>
        <p:nvSpPr>
          <p:cNvPr id="489481" name="Rectangle 9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23850" y="5734050"/>
            <a:ext cx="86058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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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 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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x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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a - 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f(x)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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a +  </a:t>
            </a:r>
          </a:p>
        </p:txBody>
      </p:sp>
      <p:graphicFrame>
        <p:nvGraphicFramePr>
          <p:cNvPr id="489482" name="Object 10"/>
          <p:cNvGraphicFramePr>
            <a:graphicFrameLocks noChangeAspect="1"/>
          </p:cNvGraphicFramePr>
          <p:nvPr/>
        </p:nvGraphicFramePr>
        <p:xfrm>
          <a:off x="539750" y="2060575"/>
          <a:ext cx="2736850" cy="547688"/>
        </p:xfrm>
        <a:graphic>
          <a:graphicData uri="http://schemas.openxmlformats.org/presentationml/2006/ole">
            <p:oleObj spid="_x0000_s489482" name="Rovnice" r:id="rId3" imgW="1193800" imgH="241300" progId="Equation.3">
              <p:embed/>
            </p:oleObj>
          </a:graphicData>
        </a:graphic>
      </p:graphicFrame>
      <p:graphicFrame>
        <p:nvGraphicFramePr>
          <p:cNvPr id="489484" name="Object 12"/>
          <p:cNvGraphicFramePr>
            <a:graphicFrameLocks noChangeAspect="1"/>
          </p:cNvGraphicFramePr>
          <p:nvPr/>
        </p:nvGraphicFramePr>
        <p:xfrm>
          <a:off x="611188" y="3573463"/>
          <a:ext cx="2665412" cy="533400"/>
        </p:xfrm>
        <a:graphic>
          <a:graphicData uri="http://schemas.openxmlformats.org/presentationml/2006/ole">
            <p:oleObj spid="_x0000_s489484" name="Rovnice" r:id="rId4" imgW="1193800" imgH="241300" progId="Equation.3">
              <p:embed/>
            </p:oleObj>
          </a:graphicData>
        </a:graphic>
      </p:graphicFrame>
      <p:sp>
        <p:nvSpPr>
          <p:cNvPr id="48948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cs-CZ"/>
          </a:p>
        </p:txBody>
      </p:sp>
      <p:graphicFrame>
        <p:nvGraphicFramePr>
          <p:cNvPr id="489486" name="Object 14"/>
          <p:cNvGraphicFramePr>
            <a:graphicFrameLocks noChangeAspect="1"/>
          </p:cNvGraphicFramePr>
          <p:nvPr/>
        </p:nvGraphicFramePr>
        <p:xfrm>
          <a:off x="611188" y="5084763"/>
          <a:ext cx="2519362" cy="563562"/>
        </p:xfrm>
        <a:graphic>
          <a:graphicData uri="http://schemas.openxmlformats.org/presentationml/2006/ole">
            <p:oleObj spid="_x0000_s489486" name="Rovnice" r:id="rId5" imgW="1066800" imgH="2413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9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9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9474" grpId="0" animBg="1" autoUpdateAnimBg="0"/>
      <p:bldP spid="489479" grpId="0" autoUpdateAnimBg="0"/>
      <p:bldP spid="489480" grpId="0" autoUpdateAnimBg="0"/>
      <p:bldP spid="48948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1" name="Rectangle 3"/>
          <p:cNvSpPr>
            <a:spLocks noChangeArrowheads="1"/>
          </p:cNvSpPr>
          <p:nvPr/>
        </p:nvSpPr>
        <p:spPr bwMode="auto">
          <a:xfrm>
            <a:off x="323850" y="1700213"/>
            <a:ext cx="8640763" cy="4897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8452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993063" cy="1150938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Jednostranné limity funkce ve vlastním bodě – „limity zprava“</a:t>
            </a:r>
            <a:endParaRPr lang="cs-CZ" sz="3600" b="1"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488458" name="Object 10"/>
          <p:cNvGraphicFramePr>
            <a:graphicFrameLocks noChangeAspect="1"/>
          </p:cNvGraphicFramePr>
          <p:nvPr/>
        </p:nvGraphicFramePr>
        <p:xfrm>
          <a:off x="468313" y="2060575"/>
          <a:ext cx="2879725" cy="574675"/>
        </p:xfrm>
        <a:graphic>
          <a:graphicData uri="http://schemas.openxmlformats.org/presentationml/2006/ole">
            <p:oleObj spid="_x0000_s488458" name="Rovnice" r:id="rId3" imgW="1193800" imgH="241300" progId="Equation.3">
              <p:embed/>
            </p:oleObj>
          </a:graphicData>
        </a:graphic>
      </p:graphicFrame>
      <p:graphicFrame>
        <p:nvGraphicFramePr>
          <p:cNvPr id="488460" name="Object 12"/>
          <p:cNvGraphicFramePr>
            <a:graphicFrameLocks noChangeAspect="1"/>
          </p:cNvGraphicFramePr>
          <p:nvPr/>
        </p:nvGraphicFramePr>
        <p:xfrm>
          <a:off x="468313" y="3573463"/>
          <a:ext cx="2879725" cy="574675"/>
        </p:xfrm>
        <a:graphic>
          <a:graphicData uri="http://schemas.openxmlformats.org/presentationml/2006/ole">
            <p:oleObj spid="_x0000_s488460" name="Rovnice" r:id="rId4" imgW="1193800" imgH="241300" progId="Equation.3">
              <p:embed/>
            </p:oleObj>
          </a:graphicData>
        </a:graphic>
      </p:graphicFrame>
      <p:graphicFrame>
        <p:nvGraphicFramePr>
          <p:cNvPr id="488462" name="Object 14"/>
          <p:cNvGraphicFramePr>
            <a:graphicFrameLocks noChangeAspect="1"/>
          </p:cNvGraphicFramePr>
          <p:nvPr/>
        </p:nvGraphicFramePr>
        <p:xfrm>
          <a:off x="468313" y="5157788"/>
          <a:ext cx="2592387" cy="577850"/>
        </p:xfrm>
        <a:graphic>
          <a:graphicData uri="http://schemas.openxmlformats.org/presentationml/2006/ole">
            <p:oleObj spid="_x0000_s488462" name="Rovnice" r:id="rId5" imgW="1066800" imgH="241300" progId="Equation.3">
              <p:embed/>
            </p:oleObj>
          </a:graphicData>
        </a:graphic>
      </p:graphicFrame>
      <p:sp>
        <p:nvSpPr>
          <p:cNvPr id="488464" name="Rectangle 1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68313" y="2636838"/>
            <a:ext cx="755967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K 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 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x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+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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&gt;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K</a:t>
            </a:r>
          </a:p>
        </p:txBody>
      </p:sp>
      <p:sp>
        <p:nvSpPr>
          <p:cNvPr id="488465" name="Rectangle 1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68313" y="4149725"/>
            <a:ext cx="7559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L 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 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x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+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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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L</a:t>
            </a:r>
          </a:p>
        </p:txBody>
      </p:sp>
      <p:sp>
        <p:nvSpPr>
          <p:cNvPr id="488466" name="Rectangle 1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23850" y="5734050"/>
            <a:ext cx="860583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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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 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x  c +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 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a - 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f(x)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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a + 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451" grpId="0" animBg="1"/>
      <p:bldP spid="488464" grpId="0" autoUpdateAnimBg="0"/>
      <p:bldP spid="488465" grpId="0" autoUpdateAnimBg="0"/>
      <p:bldP spid="48846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15" name="Rectangle 19"/>
          <p:cNvSpPr>
            <a:spLocks noChangeArrowheads="1"/>
          </p:cNvSpPr>
          <p:nvPr/>
        </p:nvSpPr>
        <p:spPr bwMode="auto">
          <a:xfrm>
            <a:off x="755650" y="1628775"/>
            <a:ext cx="2447925" cy="72072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0514" name="Rectangle 18"/>
          <p:cNvSpPr>
            <a:spLocks noChangeArrowheads="1"/>
          </p:cNvSpPr>
          <p:nvPr/>
        </p:nvSpPr>
        <p:spPr bwMode="auto">
          <a:xfrm>
            <a:off x="755650" y="4941888"/>
            <a:ext cx="8137525" cy="13668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0498" name="Rectangle 2"/>
          <p:cNvSpPr>
            <a:spLocks noChangeArrowheads="1"/>
          </p:cNvSpPr>
          <p:nvPr/>
        </p:nvSpPr>
        <p:spPr bwMode="auto">
          <a:xfrm>
            <a:off x="755650" y="2636838"/>
            <a:ext cx="8208963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cs-CZ"/>
          </a:p>
        </p:txBody>
      </p:sp>
      <p:sp>
        <p:nvSpPr>
          <p:cNvPr id="490499" name="Rectangle 3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416800" cy="1150938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Oboustranná (vlastní) limita funkce ve vlastním bodě</a:t>
            </a:r>
            <a:endParaRPr lang="cs-CZ" sz="3600" b="1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490502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27088" y="2636838"/>
            <a:ext cx="799306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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&gt;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 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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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+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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a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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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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f(x)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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a +  </a:t>
            </a:r>
          </a:p>
        </p:txBody>
      </p:sp>
      <p:graphicFrame>
        <p:nvGraphicFramePr>
          <p:cNvPr id="490509" name="Object 13"/>
          <p:cNvGraphicFramePr>
            <a:graphicFrameLocks noChangeAspect="1"/>
          </p:cNvGraphicFramePr>
          <p:nvPr/>
        </p:nvGraphicFramePr>
        <p:xfrm>
          <a:off x="827088" y="1773238"/>
          <a:ext cx="2303462" cy="547687"/>
        </p:xfrm>
        <a:graphic>
          <a:graphicData uri="http://schemas.openxmlformats.org/presentationml/2006/ole">
            <p:oleObj spid="_x0000_s490509" name="Rovnice" r:id="rId3" imgW="1002865" imgH="241195" progId="Equation.3">
              <p:embed/>
            </p:oleObj>
          </a:graphicData>
        </a:graphic>
      </p:graphicFrame>
      <p:sp>
        <p:nvSpPr>
          <p:cNvPr id="490512" name="Rectangle 1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95288" y="3933825"/>
            <a:ext cx="81534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>
                <a:latin typeface="Times New Roman" pitchFamily="18" charset="0"/>
              </a:rPr>
              <a:t>	Tuto definici můžeme zapsat jednodušeji pomocí absolutních hodnot: </a:t>
            </a:r>
          </a:p>
        </p:txBody>
      </p:sp>
      <p:sp>
        <p:nvSpPr>
          <p:cNvPr id="490513" name="Rectangle 1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900113" y="5084763"/>
            <a:ext cx="777716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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&gt;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 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  			0  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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c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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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   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f(x)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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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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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0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0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0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0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0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0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0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0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0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0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0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0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0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0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515" grpId="0" animBg="1"/>
      <p:bldP spid="490514" grpId="0" animBg="1"/>
      <p:bldP spid="490498" grpId="0" animBg="1" autoUpdateAnimBg="0"/>
      <p:bldP spid="490502" grpId="0" build="p" autoUpdateAnimBg="0"/>
      <p:bldP spid="490512" grpId="0" build="p" autoUpdateAnimBg="0"/>
      <p:bldP spid="490513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ChangeArrowheads="1"/>
          </p:cNvSpPr>
          <p:nvPr/>
        </p:nvSpPr>
        <p:spPr bwMode="auto">
          <a:xfrm>
            <a:off x="762000" y="2438400"/>
            <a:ext cx="8077200" cy="411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1283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Příklady a problémy</a:t>
            </a:r>
          </a:p>
        </p:txBody>
      </p:sp>
      <p:sp>
        <p:nvSpPr>
          <p:cNvPr id="481285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900113" y="3429000"/>
            <a:ext cx="79787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Jak definovat nevlastní limity ve vlastním bodě?</a:t>
            </a:r>
            <a:endParaRPr lang="cs-CZ" sz="2800" b="1">
              <a:latin typeface="Times New Roman" pitchFamily="18" charset="0"/>
              <a:sym typeface="Symbol" pitchFamily="18" charset="2"/>
            </a:endParaRP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Může mít funkce při tomtéž limitním přechodu dvě různé limity?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Nechť platí, že f(x)  g(x)  h(x) pro všechna x,  a nechť  lim f(x) = lim h(x) = a.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Co z toho lze usoudit?</a:t>
            </a:r>
          </a:p>
        </p:txBody>
      </p:sp>
      <p:sp>
        <p:nvSpPr>
          <p:cNvPr id="481286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755650" y="1700213"/>
            <a:ext cx="78486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Příklady:		                      </a:t>
            </a:r>
            <a:r>
              <a:rPr lang="cs-CZ" sz="2800" b="1">
                <a:latin typeface="Times New Roman" pitchFamily="18" charset="0"/>
                <a:hlinkClick r:id="rId2" action="ppaction://hlinkfile"/>
              </a:rPr>
              <a:t>Příklady limit.ggb</a:t>
            </a:r>
            <a:endParaRPr lang="cs-CZ" sz="2800" b="1">
              <a:latin typeface="Times New Roman" pitchFamily="18" charset="0"/>
            </a:endParaRPr>
          </a:p>
        </p:txBody>
      </p:sp>
      <p:sp>
        <p:nvSpPr>
          <p:cNvPr id="481287" name="Rectangle 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755650" y="2636838"/>
            <a:ext cx="19875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20000"/>
                </a:solidFill>
                <a:latin typeface="Times New Roman" pitchFamily="18" charset="0"/>
              </a:rPr>
              <a:t>Problémy:</a:t>
            </a:r>
            <a:endParaRPr lang="cs-CZ" sz="28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82" grpId="0" animBg="1"/>
      <p:bldP spid="481285" grpId="0" build="p" autoUpdateAnimBg="0"/>
      <p:bldP spid="481286" grpId="0" build="p" autoUpdateAnimBg="0"/>
      <p:bldP spid="481287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0"/>
            <a:ext cx="7918450" cy="838200"/>
          </a:xfrm>
        </p:spPr>
        <p:txBody>
          <a:bodyPr/>
          <a:lstStyle/>
          <a:p>
            <a:pPr marL="838200" indent="-838200" algn="ctr"/>
            <a:r>
              <a:rPr lang="cs-CZ" b="1">
                <a:latin typeface="Times New Roman" pitchFamily="18" charset="0"/>
              </a:rPr>
              <a:t>Výpočty limit funkcí</a:t>
            </a:r>
            <a:r>
              <a:rPr lang="cs-CZ" sz="4000" b="1">
                <a:latin typeface="Times New Roman" pitchFamily="18" charset="0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/>
          <p:cNvSpPr>
            <a:spLocks noChangeArrowheads="1"/>
          </p:cNvSpPr>
          <p:nvPr/>
        </p:nvSpPr>
        <p:spPr bwMode="auto">
          <a:xfrm>
            <a:off x="611188" y="1989138"/>
            <a:ext cx="7467600" cy="3713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1523" name="Rectangle 3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7058025" cy="1223963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Důležité věty o vlastních limitách </a:t>
            </a:r>
            <a:r>
              <a:rPr lang="cs-CZ" sz="3600" b="1">
                <a:solidFill>
                  <a:srgbClr val="F20000"/>
                </a:solidFill>
                <a:latin typeface="Times New Roman" pitchFamily="18" charset="0"/>
              </a:rPr>
              <a:t>viz předchozí P03</a:t>
            </a:r>
          </a:p>
        </p:txBody>
      </p:sp>
      <p:sp>
        <p:nvSpPr>
          <p:cNvPr id="491524" name="Rectangle 4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1042988" y="2205038"/>
            <a:ext cx="7315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Nechť   lim f(x) = a  R,   lim g(x) = b  R.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Pak 		lim ( f(x) + g(x) ) = a + b 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	lim ( f(x)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g(x) ) = a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b 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	lim ( f(x) . g(x) ) = a . b 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a je-li navíc b  0, pak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	lim ( f(x) : g(x) ) = a : b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5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5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2" grpId="0" animBg="1"/>
      <p:bldP spid="491524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/>
          <p:cNvSpPr>
            <a:spLocks noChangeArrowheads="1"/>
          </p:cNvSpPr>
          <p:nvPr/>
        </p:nvSpPr>
        <p:spPr bwMode="auto">
          <a:xfrm>
            <a:off x="685800" y="1676400"/>
            <a:ext cx="8077200" cy="495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2547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82296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„Algebra nekonečna“  </a:t>
            </a:r>
            <a:r>
              <a:rPr lang="cs-CZ" sz="3600" b="1">
                <a:solidFill>
                  <a:srgbClr val="F20000"/>
                </a:solidFill>
                <a:latin typeface="Times New Roman" pitchFamily="18" charset="0"/>
              </a:rPr>
              <a:t>viz předchozí P03</a:t>
            </a:r>
            <a:endParaRPr lang="cs-CZ" sz="3600" b="1">
              <a:latin typeface="Times New Roman" pitchFamily="18" charset="0"/>
            </a:endParaRPr>
          </a:p>
        </p:txBody>
      </p:sp>
      <p:sp>
        <p:nvSpPr>
          <p:cNvPr id="492548" name="Rectangle 4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81000" y="1752600"/>
            <a:ext cx="8534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Pro případ nevlastních limit užíváme tyto rovnosti: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+  +  = + 	 	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(+ ) . (+ ) = +  	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.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= +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		 (+ ) .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 Pro vlastní limitu 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 pak užíváme rovnosti: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 +  +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+ 		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+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: (+ ) = 0		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: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= 0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Je-li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&gt;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0,  pak   (+ ) .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+  ,  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.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je-li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&lt;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0,  pak    (+ ) .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 ,   (</a:t>
            </a:r>
            <a:r>
              <a:rPr lang="cs-CZ" sz="28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) . </a:t>
            </a:r>
            <a:r>
              <a:rPr lang="cs-CZ" sz="2800" b="1" i="1">
                <a:latin typeface="Times New Roman" pitchFamily="18" charset="0"/>
                <a:sym typeface="Symbol" pitchFamily="18" charset="2"/>
              </a:rPr>
              <a:t>a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 = + 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2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2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2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25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2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25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25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25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25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25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25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25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25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25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25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25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25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25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6" grpId="0" animBg="1"/>
      <p:bldP spid="492548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Rectangle 2"/>
          <p:cNvSpPr>
            <a:spLocks noChangeArrowheads="1"/>
          </p:cNvSpPr>
          <p:nvPr/>
        </p:nvSpPr>
        <p:spPr bwMode="auto">
          <a:xfrm>
            <a:off x="2843213" y="2708275"/>
            <a:ext cx="2133600" cy="2016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3571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080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Pozor na „neurčité výrazy“ !! </a:t>
            </a:r>
            <a:br>
              <a:rPr lang="cs-CZ" sz="3600" b="1">
                <a:latin typeface="Times New Roman" pitchFamily="18" charset="0"/>
              </a:rPr>
            </a:br>
            <a:r>
              <a:rPr lang="cs-CZ" sz="3600" b="1">
                <a:solidFill>
                  <a:srgbClr val="F20000"/>
                </a:solidFill>
                <a:latin typeface="Times New Roman" pitchFamily="18" charset="0"/>
              </a:rPr>
              <a:t>viz předchozí P03</a:t>
            </a:r>
          </a:p>
        </p:txBody>
      </p:sp>
      <p:sp>
        <p:nvSpPr>
          <p:cNvPr id="493572" name="Rectangle 4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1188" y="1700213"/>
            <a:ext cx="7848600" cy="491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U výpočtu limit se někdy setkáváme s případy, které popisují tyto symboly: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	 		 </a:t>
            </a: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 </a:t>
            </a:r>
            <a:r>
              <a:rPr lang="cs-CZ" sz="2800" b="1">
                <a:solidFill>
                  <a:srgbClr val="F2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–</a:t>
            </a: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				  : 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				  0 . 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				  0 : 0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Tyto symboly nazýváme </a:t>
            </a:r>
            <a:r>
              <a:rPr lang="cs-CZ" sz="2800" b="1">
                <a:solidFill>
                  <a:srgbClr val="F20000"/>
                </a:solidFill>
                <a:latin typeface="Times New Roman" pitchFamily="18" charset="0"/>
                <a:sym typeface="Symbol" pitchFamily="18" charset="2"/>
              </a:rPr>
              <a:t>neurčité výrazy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.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  <a:sym typeface="Symbol" pitchFamily="18" charset="2"/>
              </a:rPr>
              <a:t>	Neurčitým výrazům nelze definicí určit přesnou hodnotu, příslušnou limitu je třeba počítat v každém konkrétním případě zvlášť.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3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3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3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3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3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3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3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35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3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35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3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35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570" grpId="0" animBg="1"/>
      <p:bldP spid="493572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rgbClr val="CCFFFF">
                <a:gamma/>
                <a:shade val="63529"/>
                <a:invGamma/>
              </a:srgbClr>
            </a:gs>
            <a:gs pos="50000">
              <a:srgbClr val="CCFFFF"/>
            </a:gs>
            <a:gs pos="100000">
              <a:srgbClr val="CCFFFF">
                <a:gamma/>
                <a:shade val="63529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11188" y="1268413"/>
            <a:ext cx="6705600" cy="762000"/>
          </a:xfrm>
        </p:spPr>
        <p:txBody>
          <a:bodyPr/>
          <a:lstStyle/>
          <a:p>
            <a:r>
              <a:rPr lang="cs-CZ" b="1">
                <a:latin typeface="Times New Roman" pitchFamily="18" charset="0"/>
              </a:rPr>
              <a:t>O čem budeme hovořit: </a:t>
            </a:r>
          </a:p>
        </p:txBody>
      </p:sp>
      <p:sp>
        <p:nvSpPr>
          <p:cNvPr id="140291" name="Rectangle 1027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755650" y="2708275"/>
            <a:ext cx="7848600" cy="2592388"/>
          </a:xfrm>
        </p:spPr>
        <p:txBody>
          <a:bodyPr/>
          <a:lstStyle/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Reálné funkce jedné proměnné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Limity funkcí v nevlastních bodech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Limity funkcí ve vlastních bodech</a:t>
            </a:r>
          </a:p>
          <a:p>
            <a:pPr marL="609600" indent="-609600">
              <a:buClr>
                <a:schemeClr val="tx1"/>
              </a:buClr>
              <a:buSzPct val="135000"/>
              <a:buFontTx/>
              <a:buChar char="•"/>
            </a:pPr>
            <a:r>
              <a:rPr lang="cs-CZ" b="1">
                <a:latin typeface="Times New Roman" pitchFamily="18" charset="0"/>
              </a:rPr>
              <a:t>Výpočty limit funkcí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build="p" autoUpdateAnimBg="0" advAuto="20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5867400" cy="649288"/>
          </a:xfrm>
        </p:spPr>
        <p:txBody>
          <a:bodyPr/>
          <a:lstStyle/>
          <a:p>
            <a:pPr marL="838200" indent="-838200"/>
            <a:r>
              <a:rPr lang="cs-CZ" sz="4000" b="1">
                <a:latin typeface="Times New Roman" pitchFamily="18" charset="0"/>
              </a:rPr>
              <a:t>Co je třeba znát a umět?</a:t>
            </a:r>
          </a:p>
        </p:txBody>
      </p:sp>
      <p:sp>
        <p:nvSpPr>
          <p:cNvPr id="218115" name="Rectangle 3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38200" y="2205038"/>
            <a:ext cx="755015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Znát důležité reálné funkce, jejich definiční obory a obory funkčních hodnot,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pochopit pojmy vlastní a nevlastní limity funkce ve vlastních i nevlastních bodech    (též jednostranné i oboustranné limity),</a:t>
            </a:r>
          </a:p>
          <a:p>
            <a:pPr marL="387350" indent="-38735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135000"/>
              <a:buFontTx/>
              <a:buChar char="•"/>
            </a:pPr>
            <a:r>
              <a:rPr lang="cs-CZ" sz="2800" b="1">
                <a:latin typeface="Times New Roman" pitchFamily="18" charset="0"/>
              </a:rPr>
              <a:t>umět počítat limity funkcí.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708275"/>
            <a:ext cx="6337300" cy="1581150"/>
          </a:xfrm>
        </p:spPr>
        <p:txBody>
          <a:bodyPr/>
          <a:lstStyle/>
          <a:p>
            <a:pPr marL="838200" indent="-838200" algn="ctr"/>
            <a:r>
              <a:rPr lang="cs-CZ" sz="4000" b="1">
                <a:latin typeface="Times New Roman" pitchFamily="18" charset="0"/>
              </a:rPr>
              <a:t>      Reálné funkce </a:t>
            </a:r>
            <a:br>
              <a:rPr lang="cs-CZ" sz="4000" b="1">
                <a:latin typeface="Times New Roman" pitchFamily="18" charset="0"/>
              </a:rPr>
            </a:br>
            <a:r>
              <a:rPr lang="cs-CZ" sz="4000" b="1">
                <a:latin typeface="Times New Roman" pitchFamily="18" charset="0"/>
              </a:rPr>
              <a:t>jedné reálné proměnné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ChangeArrowheads="1"/>
          </p:cNvSpPr>
          <p:nvPr/>
        </p:nvSpPr>
        <p:spPr bwMode="auto">
          <a:xfrm>
            <a:off x="755650" y="1628775"/>
            <a:ext cx="7169150" cy="2016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Co je to funkce?</a:t>
            </a:r>
          </a:p>
        </p:txBody>
      </p:sp>
      <p:sp>
        <p:nvSpPr>
          <p:cNvPr id="484357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539750" y="1700213"/>
            <a:ext cx="78422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Zobrazení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z množiny reálných čísel R do množiny reálných čísel R budeme nazývat reálnou funkcí  jedné reálné proměnné.</a:t>
            </a:r>
          </a:p>
        </p:txBody>
      </p:sp>
      <p:sp>
        <p:nvSpPr>
          <p:cNvPr id="484360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250825" y="3860800"/>
            <a:ext cx="871378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>
                <a:latin typeface="Times New Roman" pitchFamily="18" charset="0"/>
              </a:rPr>
              <a:t>	Nejčastěji bývá funkce zadána „vzorcem“ tvaru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>
                <a:latin typeface="Times New Roman" pitchFamily="18" charset="0"/>
              </a:rPr>
              <a:t>					</a:t>
            </a:r>
            <a:r>
              <a:rPr lang="cs-CZ" sz="2800" b="1" i="1">
                <a:latin typeface="Times New Roman" pitchFamily="18" charset="0"/>
              </a:rPr>
              <a:t>y</a:t>
            </a:r>
            <a:r>
              <a:rPr lang="cs-CZ" sz="2800" b="1">
                <a:latin typeface="Times New Roman" pitchFamily="18" charset="0"/>
              </a:rPr>
              <a:t> = </a:t>
            </a:r>
            <a:r>
              <a:rPr lang="cs-CZ" sz="2800" b="1" i="1">
                <a:latin typeface="Times New Roman" pitchFamily="18" charset="0"/>
              </a:rPr>
              <a:t>f</a:t>
            </a:r>
            <a:r>
              <a:rPr lang="cs-CZ" sz="2800" b="1">
                <a:latin typeface="Times New Roman" pitchFamily="18" charset="0"/>
              </a:rPr>
              <a:t>(</a:t>
            </a:r>
            <a:r>
              <a:rPr lang="cs-CZ" sz="2800" b="1" i="1">
                <a:latin typeface="Times New Roman" pitchFamily="18" charset="0"/>
              </a:rPr>
              <a:t>x</a:t>
            </a:r>
            <a:r>
              <a:rPr lang="cs-CZ" sz="2800" b="1">
                <a:latin typeface="Times New Roman" pitchFamily="18" charset="0"/>
              </a:rPr>
              <a:t>)</a:t>
            </a:r>
            <a:r>
              <a:rPr lang="cs-CZ" sz="2800">
                <a:latin typeface="Times New Roman" pitchFamily="18" charset="0"/>
              </a:rPr>
              <a:t> ,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>
                <a:latin typeface="Times New Roman" pitchFamily="18" charset="0"/>
              </a:rPr>
              <a:t>	který danému reálnému číslu </a:t>
            </a:r>
            <a:r>
              <a:rPr lang="cs-CZ" sz="2800" b="1" i="1">
                <a:latin typeface="Times New Roman" pitchFamily="18" charset="0"/>
              </a:rPr>
              <a:t>x</a:t>
            </a:r>
            <a:r>
              <a:rPr lang="cs-CZ" sz="2800">
                <a:latin typeface="Times New Roman" pitchFamily="18" charset="0"/>
              </a:rPr>
              <a:t> </a:t>
            </a:r>
            <a:r>
              <a:rPr lang="cs-CZ" sz="2800">
                <a:solidFill>
                  <a:srgbClr val="F20000"/>
                </a:solidFill>
                <a:latin typeface="Times New Roman" pitchFamily="18" charset="0"/>
              </a:rPr>
              <a:t>jednoznačně</a:t>
            </a:r>
            <a:r>
              <a:rPr lang="cs-CZ" sz="2800">
                <a:latin typeface="Times New Roman" pitchFamily="18" charset="0"/>
              </a:rPr>
              <a:t> přiřazuje odpovídající reálné číslo </a:t>
            </a:r>
            <a:r>
              <a:rPr lang="cs-CZ" sz="2800" b="1" i="1">
                <a:latin typeface="Times New Roman" pitchFamily="18" charset="0"/>
              </a:rPr>
              <a:t>y</a:t>
            </a:r>
            <a:r>
              <a:rPr lang="cs-CZ" sz="2800">
                <a:latin typeface="Times New Roman" pitchFamily="18" charset="0"/>
              </a:rPr>
              <a:t>.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>
                <a:latin typeface="Times New Roman" pitchFamily="18" charset="0"/>
              </a:rPr>
              <a:t>	Z tvaru vzorce poznáme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definiční obor</a:t>
            </a:r>
            <a:r>
              <a:rPr lang="cs-CZ" sz="2800">
                <a:latin typeface="Times New Roman" pitchFamily="18" charset="0"/>
              </a:rPr>
              <a:t> a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obor hodnot</a:t>
            </a:r>
            <a:r>
              <a:rPr lang="cs-CZ" sz="2800">
                <a:latin typeface="Times New Roman" pitchFamily="18" charset="0"/>
              </a:rPr>
              <a:t>.</a:t>
            </a:r>
          </a:p>
        </p:txBody>
      </p:sp>
      <p:sp>
        <p:nvSpPr>
          <p:cNvPr id="484361" name="Text Box 9"/>
          <p:cNvSpPr txBox="1">
            <a:spLocks noChangeArrowheads="1"/>
          </p:cNvSpPr>
          <p:nvPr/>
        </p:nvSpPr>
        <p:spPr bwMode="auto">
          <a:xfrm>
            <a:off x="5632450" y="704850"/>
            <a:ext cx="3084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cs-CZ">
                <a:hlinkClick r:id="rId2" action="ppaction://hlinkfile"/>
              </a:rPr>
              <a:t>Představa funkce.ggb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4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4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4354" grpId="0" animBg="1"/>
      <p:bldP spid="484357" grpId="0" build="p" autoUpdateAnimBg="0"/>
      <p:bldP spid="484360" grpId="0" build="p" autoUpdateAnimBg="0"/>
      <p:bldP spid="4843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2"/>
          <p:cNvSpPr>
            <a:spLocks noChangeArrowheads="1"/>
          </p:cNvSpPr>
          <p:nvPr/>
        </p:nvSpPr>
        <p:spPr bwMode="auto">
          <a:xfrm>
            <a:off x="684213" y="5734050"/>
            <a:ext cx="8208962" cy="71913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67971" name="Rectangle 3"/>
          <p:cNvSpPr>
            <a:spLocks noChangeArrowheads="1"/>
          </p:cNvSpPr>
          <p:nvPr/>
        </p:nvSpPr>
        <p:spPr bwMode="auto">
          <a:xfrm>
            <a:off x="684213" y="3141663"/>
            <a:ext cx="8135937" cy="23749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6797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7772400" cy="650875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Poznámka</a:t>
            </a:r>
          </a:p>
        </p:txBody>
      </p:sp>
      <p:sp>
        <p:nvSpPr>
          <p:cNvPr id="467973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04800" y="1700213"/>
            <a:ext cx="822801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>
                <a:solidFill>
                  <a:srgbClr val="FF0000"/>
                </a:solidFill>
                <a:latin typeface="Times New Roman" pitchFamily="18" charset="0"/>
              </a:rPr>
              <a:t>	</a:t>
            </a:r>
            <a:r>
              <a:rPr lang="cs-CZ" sz="2800">
                <a:latin typeface="Times New Roman" pitchFamily="18" charset="0"/>
              </a:rPr>
              <a:t>U limit posloupností uvažujeme jen jeden limitní přechod  (</a:t>
            </a:r>
            <a:r>
              <a:rPr lang="cs-CZ" sz="2800" b="1">
                <a:latin typeface="Times New Roman" pitchFamily="18" charset="0"/>
              </a:rPr>
              <a:t>n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 </a:t>
            </a:r>
            <a:r>
              <a:rPr lang="cs-CZ" sz="2800">
                <a:latin typeface="Times New Roman" pitchFamily="18" charset="0"/>
              </a:rPr>
              <a:t>) a máme tři možnosti pro výslednou vlastní či nevlastní limitu (</a:t>
            </a:r>
            <a:r>
              <a:rPr lang="cs-CZ" sz="2800" b="1">
                <a:latin typeface="Times New Roman" pitchFamily="18" charset="0"/>
              </a:rPr>
              <a:t>a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 R, + ,</a:t>
            </a: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latin typeface="Times New Roman" pitchFamily="18" charset="0"/>
                <a:sym typeface="Symbol" pitchFamily="18" charset="2"/>
              </a:rPr>
              <a:t>- </a:t>
            </a:r>
            <a:r>
              <a:rPr lang="cs-CZ" sz="2800">
                <a:latin typeface="Times New Roman" pitchFamily="18" charset="0"/>
                <a:sym typeface="Symbol" pitchFamily="18" charset="2"/>
              </a:rPr>
              <a:t>).</a:t>
            </a:r>
            <a:r>
              <a:rPr lang="cs-CZ" sz="2800">
                <a:latin typeface="Times New Roman" pitchFamily="18" charset="0"/>
              </a:rPr>
              <a:t> </a:t>
            </a:r>
          </a:p>
        </p:txBody>
      </p:sp>
      <p:sp>
        <p:nvSpPr>
          <p:cNvPr id="467978" name="Rectangle 1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23850" y="3141663"/>
            <a:ext cx="82804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	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U funkcí budou stejně jako u posloupností tři možnosti pro výslednou vlastní či nevlastní limitu (a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 R, + ,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- ), ale rozšíří se možnosti limitních přechodů na pět případů: 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	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x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 + , 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x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 - , 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x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 c +, 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x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 c  ,  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x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c .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467979" name="Rectangle 11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755650" y="5805488"/>
            <a:ext cx="82089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Celkem tedy máme 3 x 5 = 15 definic limity funkce!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7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7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7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7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7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7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7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7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7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7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7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7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970" grpId="0" animBg="1"/>
      <p:bldP spid="467971" grpId="0" animBg="1"/>
      <p:bldP spid="467973" grpId="0" build="p" autoUpdateAnimBg="0" advAuto="2000"/>
      <p:bldP spid="467978" grpId="0" build="p" autoUpdateAnimBg="0"/>
      <p:bldP spid="467979" grpId="0" build="p" autoUpdateAnimBg="0" advAuto="200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chemeClr val="bg2">
                <a:gamma/>
                <a:shade val="54510"/>
                <a:invGamma/>
              </a:schemeClr>
            </a:gs>
            <a:gs pos="50000">
              <a:schemeClr val="bg2"/>
            </a:gs>
            <a:gs pos="100000">
              <a:schemeClr val="bg2">
                <a:gamma/>
                <a:shade val="5451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2492375"/>
            <a:ext cx="5761037" cy="1347788"/>
          </a:xfrm>
        </p:spPr>
        <p:txBody>
          <a:bodyPr/>
          <a:lstStyle/>
          <a:p>
            <a:pPr marL="838200" indent="-838200" algn="ctr"/>
            <a:r>
              <a:rPr lang="cs-CZ" sz="4000" b="1">
                <a:latin typeface="Times New Roman" pitchFamily="18" charset="0"/>
              </a:rPr>
              <a:t>	Limity funkcí</a:t>
            </a:r>
            <a:br>
              <a:rPr lang="cs-CZ" sz="4000" b="1">
                <a:latin typeface="Times New Roman" pitchFamily="18" charset="0"/>
              </a:rPr>
            </a:br>
            <a:r>
              <a:rPr lang="cs-CZ" sz="4000" b="1">
                <a:latin typeface="Times New Roman" pitchFamily="18" charset="0"/>
              </a:rPr>
              <a:t>v nevlastních bodech</a:t>
            </a:r>
            <a:r>
              <a:rPr lang="cs-CZ" sz="36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73" name="Rectangle 13"/>
          <p:cNvSpPr>
            <a:spLocks noChangeArrowheads="1"/>
          </p:cNvSpPr>
          <p:nvPr/>
        </p:nvSpPr>
        <p:spPr bwMode="auto">
          <a:xfrm>
            <a:off x="3348038" y="4652963"/>
            <a:ext cx="3024187" cy="72072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76162" name="Rectangle 2"/>
          <p:cNvSpPr>
            <a:spLocks noChangeArrowheads="1"/>
          </p:cNvSpPr>
          <p:nvPr/>
        </p:nvSpPr>
        <p:spPr bwMode="auto">
          <a:xfrm>
            <a:off x="827088" y="3789363"/>
            <a:ext cx="784860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4608513" cy="1150938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Vlastní limita funkce v nevlastním bodě +</a:t>
            </a:r>
            <a:r>
              <a:rPr lang="cs-CZ" sz="3600" b="1">
                <a:latin typeface="Times New Roman" pitchFamily="18" charset="0"/>
                <a:sym typeface="Symbol" pitchFamily="18" charset="2"/>
              </a:rPr>
              <a:t></a:t>
            </a:r>
          </a:p>
        </p:txBody>
      </p:sp>
      <p:sp>
        <p:nvSpPr>
          <p:cNvPr id="476165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23850" y="2133600"/>
            <a:ext cx="83820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Reálné číslo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je (vlastní) limitou funkce y = f(x) pro x blížící se plus nekonečnu právě tehdy, když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endParaRPr lang="cs-CZ" sz="1000" b="1">
              <a:solidFill>
                <a:srgbClr val="FF0000"/>
              </a:solidFill>
              <a:latin typeface="Times New Roman" pitchFamily="18" charset="0"/>
            </a:endParaRP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  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 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0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R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 x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 a -  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 a + </a:t>
            </a:r>
          </a:p>
        </p:txBody>
      </p:sp>
      <p:sp>
        <p:nvSpPr>
          <p:cNvPr id="476167" name="Rectangle 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27088" y="4724400"/>
            <a:ext cx="2157412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Zapisujeme:</a:t>
            </a:r>
          </a:p>
        </p:txBody>
      </p:sp>
      <p:graphicFrame>
        <p:nvGraphicFramePr>
          <p:cNvPr id="476168" name="Object 8"/>
          <p:cNvGraphicFramePr>
            <a:graphicFrameLocks noChangeAspect="1"/>
          </p:cNvGraphicFramePr>
          <p:nvPr/>
        </p:nvGraphicFramePr>
        <p:xfrm>
          <a:off x="3492500" y="4724400"/>
          <a:ext cx="2798763" cy="598488"/>
        </p:xfrm>
        <a:graphic>
          <a:graphicData uri="http://schemas.openxmlformats.org/presentationml/2006/ole">
            <p:oleObj spid="_x0000_s476168" name="Rovnice" r:id="rId3" imgW="1066680" imgH="228600" progId="Equation.3">
              <p:embed/>
            </p:oleObj>
          </a:graphicData>
        </a:graphic>
      </p:graphicFrame>
      <p:sp>
        <p:nvSpPr>
          <p:cNvPr id="476170" name="Rectangle 1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1188" y="1700213"/>
            <a:ext cx="80645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Příklad:			</a:t>
            </a:r>
            <a:r>
              <a:rPr lang="cs-CZ" sz="2800" b="1">
                <a:latin typeface="Times New Roman" pitchFamily="18" charset="0"/>
                <a:hlinkClick r:id="rId4" action="ppaction://hlinkfile"/>
              </a:rPr>
              <a:t>Vlastní v nevlastním.ggb</a:t>
            </a:r>
            <a:endParaRPr lang="cs-CZ" sz="2800" b="1">
              <a:latin typeface="Times New Roman" pitchFamily="18" charset="0"/>
            </a:endParaRPr>
          </a:p>
        </p:txBody>
      </p:sp>
      <p:sp>
        <p:nvSpPr>
          <p:cNvPr id="476171" name="Rectangle 11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95288" y="5516563"/>
            <a:ext cx="72723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Analogicky se definuje vlastní limita funkce v nevlastním bodě </a:t>
            </a:r>
            <a:r>
              <a:rPr lang="cs-CZ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</a:t>
            </a:r>
            <a:r>
              <a:rPr lang="cs-CZ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s-CZ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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6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61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6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61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6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6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6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6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6173" grpId="0" animBg="1"/>
      <p:bldP spid="476162" grpId="0" animBg="1"/>
      <p:bldP spid="476165" grpId="0" build="p" autoUpdateAnimBg="0"/>
      <p:bldP spid="476167" grpId="0" build="p" autoUpdateAnimBg="0"/>
      <p:bldP spid="476170" grpId="0" build="p" autoUpdateAnimBg="0"/>
      <p:bldP spid="476171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Rectangle 2"/>
          <p:cNvSpPr>
            <a:spLocks noChangeArrowheads="1"/>
          </p:cNvSpPr>
          <p:nvPr/>
        </p:nvSpPr>
        <p:spPr bwMode="auto">
          <a:xfrm>
            <a:off x="3348038" y="4652963"/>
            <a:ext cx="3455987" cy="72072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6643" name="Rectangle 3"/>
          <p:cNvSpPr>
            <a:spLocks noChangeArrowheads="1"/>
          </p:cNvSpPr>
          <p:nvPr/>
        </p:nvSpPr>
        <p:spPr bwMode="auto">
          <a:xfrm>
            <a:off x="827088" y="3789363"/>
            <a:ext cx="784860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96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>
                <a:latin typeface="Times New Roman" pitchFamily="18" charset="0"/>
              </a:rPr>
              <a:t>Nevlastní limita funkce v nevlastním bodě +</a:t>
            </a:r>
            <a:r>
              <a:rPr lang="cs-CZ" sz="3600" b="1">
                <a:latin typeface="Times New Roman" pitchFamily="18" charset="0"/>
                <a:sym typeface="Symbol" pitchFamily="18" charset="2"/>
              </a:rPr>
              <a:t></a:t>
            </a:r>
          </a:p>
        </p:txBody>
      </p:sp>
      <p:sp>
        <p:nvSpPr>
          <p:cNvPr id="496646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27088" y="4724400"/>
            <a:ext cx="2157412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Zapisujeme:</a:t>
            </a:r>
          </a:p>
        </p:txBody>
      </p:sp>
      <p:sp>
        <p:nvSpPr>
          <p:cNvPr id="496648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11188" y="1700213"/>
            <a:ext cx="80645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Příklad:			</a:t>
            </a:r>
            <a:r>
              <a:rPr lang="cs-CZ" sz="2800" b="1">
                <a:latin typeface="Times New Roman" pitchFamily="18" charset="0"/>
                <a:hlinkClick r:id="rId3" action="ppaction://hlinkfile"/>
              </a:rPr>
              <a:t>Nevlastní v nevlastním.ggb</a:t>
            </a:r>
            <a:endParaRPr lang="cs-CZ" sz="2800" b="1">
              <a:latin typeface="Times New Roman" pitchFamily="18" charset="0"/>
            </a:endParaRPr>
          </a:p>
        </p:txBody>
      </p:sp>
      <p:sp>
        <p:nvSpPr>
          <p:cNvPr id="496650" name="Rectangle 10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323850" y="2205038"/>
            <a:ext cx="8382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Definice: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Funkce  y = f(x)  má pro x blížící se plus nekonečnu nevlastní limitu  +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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právě tehdy, když</a:t>
            </a: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endParaRPr lang="cs-CZ" sz="1000" b="1">
              <a:solidFill>
                <a:srgbClr val="FF0000"/>
              </a:solidFill>
              <a:latin typeface="Times New Roman" pitchFamily="18" charset="0"/>
            </a:endParaRPr>
          </a:p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	  	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K  0)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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0 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R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)(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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) 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x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 x</a:t>
            </a:r>
            <a:r>
              <a:rPr lang="cs-CZ" sz="2800" b="1" i="1" baseline="-2500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0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 </a:t>
            </a:r>
            <a:r>
              <a:rPr lang="cs-CZ" sz="2800" b="1" i="1">
                <a:solidFill>
                  <a:srgbClr val="FF0000"/>
                </a:solidFill>
                <a:latin typeface="Times New Roman" pitchFamily="18" charset="0"/>
              </a:rPr>
              <a:t>f(x)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&gt;</a:t>
            </a:r>
            <a:r>
              <a:rPr lang="cs-CZ" sz="2800" b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 K</a:t>
            </a:r>
          </a:p>
        </p:txBody>
      </p:sp>
      <p:graphicFrame>
        <p:nvGraphicFramePr>
          <p:cNvPr id="496651" name="Object 11"/>
          <p:cNvGraphicFramePr>
            <a:graphicFrameLocks noChangeAspect="1"/>
          </p:cNvGraphicFramePr>
          <p:nvPr>
            <p:ph idx="1"/>
          </p:nvPr>
        </p:nvGraphicFramePr>
        <p:xfrm>
          <a:off x="3492500" y="4724400"/>
          <a:ext cx="2879725" cy="569913"/>
        </p:xfrm>
        <a:graphic>
          <a:graphicData uri="http://schemas.openxmlformats.org/presentationml/2006/ole">
            <p:oleObj spid="_x0000_s496651" name="Rovnice" r:id="rId4" imgW="1218671" imgH="241195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6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6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6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6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6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6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42" grpId="0" animBg="1"/>
      <p:bldP spid="496643" grpId="0" animBg="1"/>
      <p:bldP spid="496646" grpId="0" build="p" autoUpdateAnimBg="0"/>
      <p:bldP spid="496648" grpId="0" build="p" autoUpdateAnimBg="0"/>
      <p:bldP spid="496650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45" name="Rectangle 21"/>
          <p:cNvSpPr>
            <a:spLocks noChangeArrowheads="1"/>
          </p:cNvSpPr>
          <p:nvPr/>
        </p:nvSpPr>
        <p:spPr bwMode="auto">
          <a:xfrm>
            <a:off x="5003800" y="1700213"/>
            <a:ext cx="3455988" cy="2305050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7427" name="Rectangle 3"/>
          <p:cNvSpPr>
            <a:spLocks noChangeArrowheads="1"/>
          </p:cNvSpPr>
          <p:nvPr/>
        </p:nvSpPr>
        <p:spPr bwMode="auto">
          <a:xfrm>
            <a:off x="755650" y="4365625"/>
            <a:ext cx="5329238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cs-CZ"/>
          </a:p>
        </p:txBody>
      </p:sp>
      <p:sp>
        <p:nvSpPr>
          <p:cNvPr id="487428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4824413" cy="1223962"/>
          </a:xfrm>
        </p:spPr>
        <p:txBody>
          <a:bodyPr/>
          <a:lstStyle/>
          <a:p>
            <a:r>
              <a:rPr lang="cs-CZ" sz="3600" b="1">
                <a:latin typeface="Times New Roman" pitchFamily="18" charset="0"/>
              </a:rPr>
              <a:t>Nevlastní limity funkce v nevlastních bodech</a:t>
            </a:r>
            <a:endParaRPr lang="cs-CZ" sz="3600" b="1"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487430" name="Rectangle 6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68313" y="1773238"/>
            <a:ext cx="41036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	Analogicky se definují i ostatní nevlastní limity funkce v nevlastních bodech:</a:t>
            </a:r>
          </a:p>
        </p:txBody>
      </p:sp>
      <p:sp>
        <p:nvSpPr>
          <p:cNvPr id="487431" name="Rectangle 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27088" y="5373688"/>
            <a:ext cx="78486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latin typeface="Times New Roman" pitchFamily="18" charset="0"/>
              </a:rPr>
              <a:t>Příklady:				</a:t>
            </a:r>
          </a:p>
        </p:txBody>
      </p:sp>
      <p:sp>
        <p:nvSpPr>
          <p:cNvPr id="487432" name="Rectangle 8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468313" y="4508500"/>
            <a:ext cx="525621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Clr>
                <a:schemeClr val="hlink"/>
              </a:buClr>
              <a:buSzPct val="135000"/>
            </a:pPr>
            <a:r>
              <a:rPr lang="cs-CZ" sz="2800" b="1">
                <a:solidFill>
                  <a:srgbClr val="FF0000"/>
                </a:solidFill>
                <a:latin typeface="Times New Roman" pitchFamily="18" charset="0"/>
              </a:rPr>
              <a:t> 	Jak vypadají jejich definice?</a:t>
            </a:r>
            <a:endParaRPr lang="cs-CZ" b="1">
              <a:solidFill>
                <a:srgbClr val="FF0000"/>
              </a:solidFill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487439" name="Object 15"/>
          <p:cNvGraphicFramePr>
            <a:graphicFrameLocks noChangeAspect="1"/>
          </p:cNvGraphicFramePr>
          <p:nvPr/>
        </p:nvGraphicFramePr>
        <p:xfrm>
          <a:off x="5292725" y="1844675"/>
          <a:ext cx="3024188" cy="590550"/>
        </p:xfrm>
        <a:graphic>
          <a:graphicData uri="http://schemas.openxmlformats.org/presentationml/2006/ole">
            <p:oleObj spid="_x0000_s487439" name="Rovnice" r:id="rId3" imgW="1218671" imgH="241195" progId="Equation.3">
              <p:embed/>
            </p:oleObj>
          </a:graphicData>
        </a:graphic>
      </p:graphicFrame>
      <p:graphicFrame>
        <p:nvGraphicFramePr>
          <p:cNvPr id="487441" name="Object 17"/>
          <p:cNvGraphicFramePr>
            <a:graphicFrameLocks noChangeAspect="1"/>
          </p:cNvGraphicFramePr>
          <p:nvPr/>
        </p:nvGraphicFramePr>
        <p:xfrm>
          <a:off x="5292725" y="2492375"/>
          <a:ext cx="3024188" cy="590550"/>
        </p:xfrm>
        <a:graphic>
          <a:graphicData uri="http://schemas.openxmlformats.org/presentationml/2006/ole">
            <p:oleObj spid="_x0000_s487441" name="Rovnice" r:id="rId4" imgW="1218671" imgH="241195" progId="Equation.3">
              <p:embed/>
            </p:oleObj>
          </a:graphicData>
        </a:graphic>
      </p:graphicFrame>
      <p:graphicFrame>
        <p:nvGraphicFramePr>
          <p:cNvPr id="487443" name="Object 19"/>
          <p:cNvGraphicFramePr>
            <a:graphicFrameLocks noChangeAspect="1"/>
          </p:cNvGraphicFramePr>
          <p:nvPr/>
        </p:nvGraphicFramePr>
        <p:xfrm>
          <a:off x="5292725" y="3213100"/>
          <a:ext cx="3024188" cy="590550"/>
        </p:xfrm>
        <a:graphic>
          <a:graphicData uri="http://schemas.openxmlformats.org/presentationml/2006/ole">
            <p:oleObj spid="_x0000_s487443" name="Rovnice" r:id="rId5" imgW="1218671" imgH="241195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7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7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7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7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7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7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7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7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7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7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7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74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7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7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445" grpId="0" animBg="1"/>
      <p:bldP spid="487427" grpId="0" animBg="1"/>
      <p:bldP spid="487430" grpId="0" build="p" autoUpdateAnimBg="0"/>
      <p:bldP spid="487431" grpId="0" build="p" autoUpdateAnimBg="0"/>
      <p:bldP spid="487432" grpId="0" build="p" autoUpdateAnimBg="0"/>
    </p:bldLst>
  </p:timing>
</p:sld>
</file>

<file path=ppt/theme/theme1.xml><?xml version="1.0" encoding="utf-8"?>
<a:theme xmlns:a="http://schemas.openxmlformats.org/drawingml/2006/main" name="Modrý čtverečkovaný sešit">
  <a:themeElements>
    <a:clrScheme name="Modrý čtverečkovaný seši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Modrý čtverečkovaný seši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Modrý čtverečkovaný seši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rý čtverečkovaný seši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rý čtverečkovaný seši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rý čtverečkovaný seši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rý čtverečkovaný seši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ppt/theme/themeOverride2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ppt/theme/themeOverride3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ppt/theme/themeOverride4.xml><?xml version="1.0" encoding="utf-8"?>
<a:themeOverride xmlns:a="http://schemas.openxmlformats.org/drawingml/2006/main">
  <a:clrScheme name="Modrý čtverečkovaný sešit 2">
    <a:dk1>
      <a:srgbClr val="40458C"/>
    </a:dk1>
    <a:lt1>
      <a:srgbClr val="FFFFFF"/>
    </a:lt1>
    <a:dk2>
      <a:srgbClr val="660066"/>
    </a:dk2>
    <a:lt2>
      <a:srgbClr val="B7C1EB"/>
    </a:lt2>
    <a:accent1>
      <a:srgbClr val="ECD882"/>
    </a:accent1>
    <a:accent2>
      <a:srgbClr val="B2B2B2"/>
    </a:accent2>
    <a:accent3>
      <a:srgbClr val="FFFFFF"/>
    </a:accent3>
    <a:accent4>
      <a:srgbClr val="353A77"/>
    </a:accent4>
    <a:accent5>
      <a:srgbClr val="F4E9C1"/>
    </a:accent5>
    <a:accent6>
      <a:srgbClr val="A1A1A1"/>
    </a:accent6>
    <a:hlink>
      <a:srgbClr val="6F89F7"/>
    </a:hlink>
    <a:folHlink>
      <a:srgbClr val="CFDBF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13764</TotalTime>
  <Words>507</Words>
  <Application>Microsoft PowerPoint</Application>
  <PresentationFormat>Předvádění na obrazovce (4:3)</PresentationFormat>
  <Paragraphs>101</Paragraphs>
  <Slides>20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7" baseType="lpstr">
      <vt:lpstr>Times New Roman</vt:lpstr>
      <vt:lpstr>Tahoma</vt:lpstr>
      <vt:lpstr>Wingdings</vt:lpstr>
      <vt:lpstr>Times</vt:lpstr>
      <vt:lpstr>Symbol</vt:lpstr>
      <vt:lpstr>Modrý čtverečkovaný sešit</vt:lpstr>
      <vt:lpstr>Editor rovnic 3.0</vt:lpstr>
      <vt:lpstr> </vt:lpstr>
      <vt:lpstr>O čem budeme hovořit: </vt:lpstr>
      <vt:lpstr>      Reálné funkce  jedné reálné proměnné </vt:lpstr>
      <vt:lpstr>Co je to funkce?</vt:lpstr>
      <vt:lpstr>Poznámka</vt:lpstr>
      <vt:lpstr> Limity funkcí v nevlastních bodech </vt:lpstr>
      <vt:lpstr>Vlastní limita funkce v nevlastním bodě +</vt:lpstr>
      <vt:lpstr>Nevlastní limita funkce v nevlastním bodě +</vt:lpstr>
      <vt:lpstr>Nevlastní limity funkce v nevlastních bodech</vt:lpstr>
      <vt:lpstr> Limity funkcí ve vlastních bodech </vt:lpstr>
      <vt:lpstr>Předjíždění na dálnici</vt:lpstr>
      <vt:lpstr>Jednostranné limity funkce ve vlastním bodě – „limity zleva“</vt:lpstr>
      <vt:lpstr>Jednostranné limity funkce ve vlastním bodě – „limity zprava“</vt:lpstr>
      <vt:lpstr>Oboustranná (vlastní) limita funkce ve vlastním bodě</vt:lpstr>
      <vt:lpstr>Příklady a problémy</vt:lpstr>
      <vt:lpstr>Výpočty limit funkcí </vt:lpstr>
      <vt:lpstr>Důležité věty o vlastních limitách viz předchozí P03</vt:lpstr>
      <vt:lpstr>„Algebra nekonečna“  viz předchozí P03</vt:lpstr>
      <vt:lpstr>Pozor na „neurčité výrazy“ !!  viz předchozí P03</vt:lpstr>
      <vt:lpstr>Co je třeba znát a umět?</vt:lpstr>
    </vt:vector>
  </TitlesOfParts>
  <Company>Univerzita J. E. Purkyně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DLOUHODOBÝ ZÁMĚR UJEP</dc:title>
  <dc:creator>REK03</dc:creator>
  <cp:lastModifiedBy>Petr</cp:lastModifiedBy>
  <cp:revision>300</cp:revision>
  <cp:lastPrinted>1601-01-01T00:00:00Z</cp:lastPrinted>
  <dcterms:created xsi:type="dcterms:W3CDTF">2002-11-19T15:12:59Z</dcterms:created>
  <dcterms:modified xsi:type="dcterms:W3CDTF">2013-09-07T21:25:10Z</dcterms:modified>
</cp:coreProperties>
</file>