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3"/>
  </p:notesMasterIdLst>
  <p:handoutMasterIdLst>
    <p:handoutMasterId r:id="rId24"/>
  </p:handoutMasterIdLst>
  <p:sldIdLst>
    <p:sldId id="564" r:id="rId2"/>
    <p:sldId id="335" r:id="rId3"/>
    <p:sldId id="463" r:id="rId4"/>
    <p:sldId id="551" r:id="rId5"/>
    <p:sldId id="552" r:id="rId6"/>
    <p:sldId id="437" r:id="rId7"/>
    <p:sldId id="553" r:id="rId8"/>
    <p:sldId id="554" r:id="rId9"/>
    <p:sldId id="555" r:id="rId10"/>
    <p:sldId id="561" r:id="rId11"/>
    <p:sldId id="562" r:id="rId12"/>
    <p:sldId id="439" r:id="rId13"/>
    <p:sldId id="557" r:id="rId14"/>
    <p:sldId id="556" r:id="rId15"/>
    <p:sldId id="558" r:id="rId16"/>
    <p:sldId id="563" r:id="rId17"/>
    <p:sldId id="498" r:id="rId18"/>
    <p:sldId id="559" r:id="rId19"/>
    <p:sldId id="550" r:id="rId20"/>
    <p:sldId id="560" r:id="rId21"/>
    <p:sldId id="368" r:id="rId22"/>
  </p:sldIdLst>
  <p:sldSz cx="9144000" cy="6858000" type="screen4x3"/>
  <p:notesSz cx="10223500" cy="7086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91"/>
    <a:srgbClr val="66FFFF"/>
    <a:srgbClr val="FFFFCC"/>
    <a:srgbClr val="009999"/>
    <a:srgbClr val="F20000"/>
    <a:srgbClr val="FFCCCC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vertBarState="minimized" horzBarState="maximized">
    <p:restoredLeft sz="16306" autoAdjust="0"/>
    <p:restoredTop sz="94728" autoAdjust="0"/>
  </p:normalViewPr>
  <p:slideViewPr>
    <p:cSldViewPr>
      <p:cViewPr>
        <p:scale>
          <a:sx n="75" d="100"/>
          <a:sy n="75" d="100"/>
        </p:scale>
        <p:origin x="-850" y="-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860" y="-84"/>
      </p:cViewPr>
      <p:guideLst>
        <p:guide orient="horz" pos="2232"/>
        <p:guide pos="32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3.xml"/><Relationship Id="rId13" Type="http://schemas.openxmlformats.org/officeDocument/2006/relationships/slide" Target="slides/slide20.xml"/><Relationship Id="rId3" Type="http://schemas.openxmlformats.org/officeDocument/2006/relationships/slide" Target="slides/slide7.xml"/><Relationship Id="rId7" Type="http://schemas.openxmlformats.org/officeDocument/2006/relationships/slide" Target="slides/slide11.xml"/><Relationship Id="rId12" Type="http://schemas.openxmlformats.org/officeDocument/2006/relationships/slide" Target="slides/slide18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0.xml"/><Relationship Id="rId11" Type="http://schemas.openxmlformats.org/officeDocument/2006/relationships/slide" Target="slides/slide16.xml"/><Relationship Id="rId5" Type="http://schemas.openxmlformats.org/officeDocument/2006/relationships/slide" Target="slides/slide9.xml"/><Relationship Id="rId10" Type="http://schemas.openxmlformats.org/officeDocument/2006/relationships/slide" Target="slides/slide15.xml"/><Relationship Id="rId4" Type="http://schemas.openxmlformats.org/officeDocument/2006/relationships/slide" Target="slides/slide8.xml"/><Relationship Id="rId9" Type="http://schemas.openxmlformats.org/officeDocument/2006/relationships/slide" Target="slides/slide1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3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D023889A-57D5-4D36-BA52-A0442BF9E2B9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399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340100" y="531813"/>
            <a:ext cx="3543300" cy="2657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2075" y="3365500"/>
            <a:ext cx="749935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8189505A-4BA5-41F0-BBF2-7621101B93A1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1" name="Group 7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146" name="Group 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147" name="Rectangle 3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grpSp>
            <p:nvGrpSpPr>
              <p:cNvPr id="6148" name="Group 4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14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1" name="Line 27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2" name="Line 28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3" name="Line 29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4" name="Line 30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5" name="Line 31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6" name="Line 32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7" name="Line 33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8" name="Line 34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9" name="Line 35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0" name="Line 36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1" name="Line 37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2" name="Line 38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3" name="Line 39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4" name="Line 40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5" name="Line 41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6" name="Line 42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7" name="Line 43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8" name="Line 44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9" name="Line 45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0" name="Line 46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1" name="Line 47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2" name="Line 48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3" name="Line 49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4" name="Line 50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5" name="Line 51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6" name="Line 52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7" name="Line 53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8" name="Line 54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9" name="Line 55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sp>
            <p:nvSpPr>
              <p:cNvPr id="6200" name="Line 56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20" name="Group 76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09" name="Line 65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7" name="Line 63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8" name="Line 64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0" name="Arc 66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19" name="Group 75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11" name="Line 67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2" name="Line 68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3" name="Arc 69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6201" name="Rectangle 5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6202" name="Rectangle 5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215" name="Rectangle 7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6" name="Rectangle 7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7" name="Rectangle 7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EB7AD-A2A1-45AA-AF04-9C5514E2D17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74B45-3792-431F-94FF-1B88C48569D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A5F1B-A929-4068-A679-AF144B37A3A0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C10A627-112B-4539-985F-E0E300819BD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800600" y="19050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800600" y="40386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8BFE193-C089-4779-AE68-F7AF39301A5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772400" cy="4114800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89D679-A689-4D5A-B934-D40AA0FC3A5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8D1E1-111A-4C90-ABAD-82E2D204AB66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F5944-298B-4EAB-BF6A-268E2D4FC2E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30AB-A2D7-42EF-A846-1785B5C92E1C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B622E-F102-49F1-BC3F-4007EDE38DE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87BE7-1B95-424E-AB1B-59A98F20FF5A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B405F-E2E4-471F-97FC-6E2419A9E79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BE368-F73C-4DB4-BDB2-5CC1725EDB26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B6DD0-6996-458D-BB02-2F39F86983B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1051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3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4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5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6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7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8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9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0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1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2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3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4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5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6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7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8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9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0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1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2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3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4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5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6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7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8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9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80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sp>
          <p:nvSpPr>
            <p:cNvPr id="1081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grpSp>
          <p:nvGrpSpPr>
            <p:cNvPr id="1083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5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6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1087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88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/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/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50B10D5-4BFC-44CD-9823-1F52061EFBFC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file:///F:\..\..\..\..\AppData\Local%20Settings\Local%20Settings\Temp\Do&#269;asn&#253;%20adres&#225;&#345;%204%20pro%20znacka-UJEP%5b1%5d.zip\UJEP\CZ\LOGO_UJEP_CZ_RGB_standard.gif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Te&#269;na%20ke%20grafu%20funkce.ggb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hyperlink" Target="Derivace%20je%20funkce.ggb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313" y="1557338"/>
            <a:ext cx="6202362" cy="1079500"/>
          </a:xfrm>
        </p:spPr>
        <p:txBody>
          <a:bodyPr/>
          <a:lstStyle/>
          <a:p>
            <a:pPr algn="r"/>
            <a:r>
              <a:rPr lang="cs-CZ" sz="2800" b="1" dirty="0">
                <a:latin typeface="Times" pitchFamily="18" charset="0"/>
              </a:rPr>
              <a:t/>
            </a:r>
            <a:br>
              <a:rPr lang="cs-CZ" sz="2800" b="1" dirty="0">
                <a:latin typeface="Times" pitchFamily="18" charset="0"/>
              </a:rPr>
            </a:br>
            <a:endParaRPr lang="cs-CZ" sz="3200" b="1" dirty="0">
              <a:latin typeface="Times" pitchFamily="18" charset="0"/>
            </a:endParaRPr>
          </a:p>
        </p:txBody>
      </p:sp>
      <p:sp>
        <p:nvSpPr>
          <p:cNvPr id="51507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71550" y="4581525"/>
            <a:ext cx="6985000" cy="1655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800" b="1" dirty="0" smtClean="0">
                <a:solidFill>
                  <a:schemeClr val="tx2"/>
                </a:solidFill>
                <a:latin typeface="Times New Roman" pitchFamily="18" charset="0"/>
              </a:rPr>
              <a:t>Spojitost </a:t>
            </a:r>
            <a:r>
              <a:rPr lang="cs-CZ" sz="2800" b="1" dirty="0">
                <a:solidFill>
                  <a:schemeClr val="tx2"/>
                </a:solidFill>
                <a:latin typeface="Times New Roman" pitchFamily="18" charset="0"/>
              </a:rPr>
              <a:t>a derivace funkce</a:t>
            </a:r>
          </a:p>
          <a:p>
            <a:pPr>
              <a:lnSpc>
                <a:spcPct val="80000"/>
              </a:lnSpc>
            </a:pPr>
            <a:endParaRPr lang="cs-CZ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cs-CZ" sz="900" b="1" dirty="0">
                <a:solidFill>
                  <a:schemeClr val="tx2"/>
                </a:solidFill>
                <a:latin typeface="Times New Roman" pitchFamily="18" charset="0"/>
              </a:rPr>
              <a:t>		                                                	</a:t>
            </a:r>
            <a:r>
              <a:rPr lang="cs-CZ" sz="1800" b="1" dirty="0">
                <a:solidFill>
                  <a:schemeClr val="tx2"/>
                </a:solidFill>
                <a:latin typeface="Times New Roman" pitchFamily="18" charset="0"/>
              </a:rPr>
              <a:t>	</a:t>
            </a:r>
            <a:endParaRPr lang="cs-CZ" sz="2000" b="1" dirty="0">
              <a:latin typeface="Times New Roman" pitchFamily="18" charset="0"/>
            </a:endParaRPr>
          </a:p>
        </p:txBody>
      </p:sp>
      <p:pic>
        <p:nvPicPr>
          <p:cNvPr id="515078" name="Picture 6" descr="F:\..\..\..\..\AppData\Local Settings\Local Settings\Temp\Dočasný adresář 4 pro znacka-UJEP[1].zip\UJEP\CZ\LOGO_UJEP_CZ_RGB_standard.g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765175"/>
            <a:ext cx="4105275" cy="119538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Rectangle 2"/>
          <p:cNvSpPr>
            <a:spLocks noChangeArrowheads="1"/>
          </p:cNvSpPr>
          <p:nvPr/>
        </p:nvSpPr>
        <p:spPr bwMode="auto">
          <a:xfrm>
            <a:off x="4114800" y="1828800"/>
            <a:ext cx="4724400" cy="4800600"/>
          </a:xfrm>
          <a:prstGeom prst="rect">
            <a:avLst/>
          </a:prstGeom>
          <a:solidFill>
            <a:srgbClr val="A1E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9955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620713"/>
            <a:ext cx="4046538" cy="609600"/>
          </a:xfrm>
        </p:spPr>
        <p:txBody>
          <a:bodyPr/>
          <a:lstStyle/>
          <a:p>
            <a:pPr marL="838200" indent="-838200"/>
            <a:r>
              <a:rPr lang="cs-CZ" sz="3600" b="1">
                <a:latin typeface="Times New Roman" pitchFamily="18" charset="0"/>
              </a:rPr>
              <a:t>Turista v horách</a:t>
            </a:r>
          </a:p>
        </p:txBody>
      </p:sp>
      <p:sp>
        <p:nvSpPr>
          <p:cNvPr id="509956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600200"/>
            <a:ext cx="3352800" cy="5029200"/>
          </a:xfrm>
          <a:solidFill>
            <a:schemeClr val="bg1">
              <a:alpha val="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cs-CZ" sz="2400">
                <a:latin typeface="Times New Roman" pitchFamily="18" charset="0"/>
              </a:rPr>
              <a:t>Problém:</a:t>
            </a:r>
            <a:r>
              <a:rPr lang="cs-CZ" sz="2000">
                <a:latin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sz="2400" b="1" i="1">
                <a:latin typeface="Times New Roman" pitchFamily="18" charset="0"/>
              </a:rPr>
              <a:t>    Turista vyšel z vesnice v 6 hodin ráno a na horskou chatu dorazil ve 14 hodin.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sz="2400" b="1" i="1">
                <a:latin typeface="Times New Roman" pitchFamily="18" charset="0"/>
              </a:rPr>
              <a:t>    Druhý den ráno vyšel z horské chaty opět v 6 hodin a po stejné cestě dorazil do vesnice v 11 hodin.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sz="2400" b="1" i="1">
                <a:latin typeface="Times New Roman" pitchFamily="18" charset="0"/>
              </a:rPr>
              <a:t>    </a:t>
            </a:r>
            <a:r>
              <a:rPr lang="cs-CZ" sz="2400" b="1" i="1">
                <a:solidFill>
                  <a:srgbClr val="F00000"/>
                </a:solidFill>
                <a:latin typeface="Times New Roman" pitchFamily="18" charset="0"/>
              </a:rPr>
              <a:t>Jak dokázat, že na určitém místě byl v oba dny ve stejném čase?</a:t>
            </a:r>
          </a:p>
        </p:txBody>
      </p:sp>
      <p:graphicFrame>
        <p:nvGraphicFramePr>
          <p:cNvPr id="509957" name="Object 5"/>
          <p:cNvGraphicFramePr>
            <a:graphicFrameLocks noChangeAspect="1"/>
          </p:cNvGraphicFramePr>
          <p:nvPr/>
        </p:nvGraphicFramePr>
        <p:xfrm>
          <a:off x="4191000" y="2097088"/>
          <a:ext cx="4495800" cy="4303712"/>
        </p:xfrm>
        <a:graphic>
          <a:graphicData uri="http://schemas.openxmlformats.org/presentationml/2006/ole">
            <p:oleObj spid="_x0000_s509957" name="CorelDRAW" r:id="rId3" imgW="3864240" imgH="3186360" progId="CorelDraw.Graphic.9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9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9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9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99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9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99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9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99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54" grpId="0" animBg="1"/>
      <p:bldP spid="50995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ChangeArrowheads="1"/>
          </p:cNvSpPr>
          <p:nvPr/>
        </p:nvSpPr>
        <p:spPr bwMode="auto">
          <a:xfrm>
            <a:off x="4114800" y="1828800"/>
            <a:ext cx="4724400" cy="4495800"/>
          </a:xfrm>
          <a:prstGeom prst="rect">
            <a:avLst/>
          </a:prstGeom>
          <a:solidFill>
            <a:srgbClr val="A1E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10979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5562600" cy="609600"/>
          </a:xfrm>
        </p:spPr>
        <p:txBody>
          <a:bodyPr/>
          <a:lstStyle/>
          <a:p>
            <a:pPr marL="838200" indent="-838200"/>
            <a:r>
              <a:rPr lang="cs-CZ" sz="3600" b="1">
                <a:latin typeface="Times New Roman" pitchFamily="18" charset="0"/>
              </a:rPr>
              <a:t>Čtverec opsaný křivce</a:t>
            </a:r>
          </a:p>
        </p:txBody>
      </p:sp>
      <p:sp>
        <p:nvSpPr>
          <p:cNvPr id="510980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828800"/>
            <a:ext cx="3352800" cy="3760788"/>
          </a:xfrm>
          <a:solidFill>
            <a:schemeClr val="bg1">
              <a:alpha val="0"/>
            </a:schemeClr>
          </a:solidFill>
        </p:spPr>
        <p:txBody>
          <a:bodyPr/>
          <a:lstStyle/>
          <a:p>
            <a:pPr>
              <a:buFontTx/>
              <a:buNone/>
            </a:pPr>
            <a:r>
              <a:rPr lang="cs-CZ" sz="2800">
                <a:latin typeface="Times New Roman" pitchFamily="18" charset="0"/>
              </a:rPr>
              <a:t>Platí tato věta: </a:t>
            </a:r>
          </a:p>
          <a:p>
            <a:pPr>
              <a:buFontTx/>
              <a:buNone/>
            </a:pPr>
            <a:r>
              <a:rPr lang="cs-CZ" sz="2400" b="1" i="1">
                <a:latin typeface="Times New Roman" pitchFamily="18" charset="0"/>
              </a:rPr>
              <a:t>    </a:t>
            </a:r>
            <a:r>
              <a:rPr lang="cs-CZ" sz="2800" b="1" i="1">
                <a:solidFill>
                  <a:srgbClr val="F00000"/>
                </a:solidFill>
                <a:latin typeface="Times New Roman" pitchFamily="18" charset="0"/>
              </a:rPr>
              <a:t>Každé jednoduché uzavřené hladké křivce lze opsat čtverec.</a:t>
            </a:r>
          </a:p>
          <a:p>
            <a:pPr>
              <a:buFontTx/>
              <a:buNone/>
            </a:pPr>
            <a:endParaRPr lang="cs-CZ" sz="2800" b="1" i="1">
              <a:solidFill>
                <a:srgbClr val="F00000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cs-CZ" sz="2800">
                <a:latin typeface="Times New Roman" pitchFamily="18" charset="0"/>
              </a:rPr>
              <a:t>Jak větu dokázat?</a:t>
            </a:r>
            <a:endParaRPr lang="cs-CZ" sz="2800" b="1" i="1">
              <a:latin typeface="Times New Roman" pitchFamily="18" charset="0"/>
            </a:endParaRPr>
          </a:p>
        </p:txBody>
      </p:sp>
      <p:graphicFrame>
        <p:nvGraphicFramePr>
          <p:cNvPr id="510981" name="Object 5"/>
          <p:cNvGraphicFramePr>
            <a:graphicFrameLocks noChangeAspect="1"/>
          </p:cNvGraphicFramePr>
          <p:nvPr/>
        </p:nvGraphicFramePr>
        <p:xfrm>
          <a:off x="4953000" y="2971800"/>
          <a:ext cx="3276600" cy="2286000"/>
        </p:xfrm>
        <a:graphic>
          <a:graphicData uri="http://schemas.openxmlformats.org/presentationml/2006/ole">
            <p:oleObj spid="_x0000_s510981" name="CorelDRAW" r:id="rId3" imgW="2331720" imgH="1798920" progId="CorelDraw.Graphic.9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0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0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0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0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0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09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978" grpId="0" animBg="1"/>
      <p:bldP spid="510980" grpId="0" build="p" autoUpdateAnimBg="0" advAuto="200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284538"/>
            <a:ext cx="6262688" cy="746125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Derivace funkce v bodě</a:t>
            </a:r>
            <a:r>
              <a:rPr lang="cs-CZ" sz="36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ChangeArrowheads="1"/>
          </p:cNvSpPr>
          <p:nvPr/>
        </p:nvSpPr>
        <p:spPr bwMode="auto">
          <a:xfrm>
            <a:off x="755650" y="3644900"/>
            <a:ext cx="4537075" cy="2663825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586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4106863" cy="1143000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Okamžitá rychlost volného pádu</a:t>
            </a:r>
          </a:p>
        </p:txBody>
      </p:sp>
      <p:sp>
        <p:nvSpPr>
          <p:cNvPr id="505861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50825" y="1524000"/>
            <a:ext cx="48260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Těleso padající volným pádem urazí za čas </a:t>
            </a:r>
            <a:r>
              <a:rPr lang="cs-CZ" sz="2800" b="1" i="1">
                <a:latin typeface="Times New Roman" pitchFamily="18" charset="0"/>
              </a:rPr>
              <a:t>t</a:t>
            </a:r>
            <a:r>
              <a:rPr lang="cs-CZ" sz="2800" b="1">
                <a:latin typeface="Times New Roman" pitchFamily="18" charset="0"/>
              </a:rPr>
              <a:t> (sekund) přibližně dráhu </a:t>
            </a:r>
            <a:r>
              <a:rPr lang="cs-CZ" sz="2800" b="1" i="1">
                <a:latin typeface="Times New Roman" pitchFamily="18" charset="0"/>
              </a:rPr>
              <a:t>s(t)</a:t>
            </a:r>
            <a:r>
              <a:rPr lang="cs-CZ" sz="2800" b="1">
                <a:latin typeface="Times New Roman" pitchFamily="18" charset="0"/>
              </a:rPr>
              <a:t> = 5.</a:t>
            </a:r>
            <a:r>
              <a:rPr lang="cs-CZ" sz="2800" b="1" i="1">
                <a:latin typeface="Times New Roman" pitchFamily="18" charset="0"/>
              </a:rPr>
              <a:t>t</a:t>
            </a:r>
            <a:r>
              <a:rPr lang="cs-CZ" sz="2800" b="1" baseline="30000">
                <a:latin typeface="Times New Roman" pitchFamily="18" charset="0"/>
              </a:rPr>
              <a:t>2</a:t>
            </a:r>
            <a:r>
              <a:rPr lang="cs-CZ" sz="2800" b="1">
                <a:latin typeface="Times New Roman" pitchFamily="18" charset="0"/>
              </a:rPr>
              <a:t> (metrů).</a:t>
            </a:r>
          </a:p>
        </p:txBody>
      </p:sp>
      <p:sp>
        <p:nvSpPr>
          <p:cNvPr id="505864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3789363"/>
            <a:ext cx="46815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</a:rPr>
              <a:t> 	Jak se vypočítá průměrná rychlost v daném časovém intervalu?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</a:rPr>
              <a:t>	Jak se vypočítá okamžitá rychlost v určitém čase?</a:t>
            </a:r>
          </a:p>
        </p:txBody>
      </p:sp>
      <p:graphicFrame>
        <p:nvGraphicFramePr>
          <p:cNvPr id="505951" name="Group 95"/>
          <p:cNvGraphicFramePr>
            <a:graphicFrameLocks noGrp="1"/>
          </p:cNvGraphicFramePr>
          <p:nvPr>
            <p:ph idx="1"/>
          </p:nvPr>
        </p:nvGraphicFramePr>
        <p:xfrm>
          <a:off x="5867400" y="692150"/>
          <a:ext cx="2808288" cy="5608320"/>
        </p:xfrm>
        <a:graphic>
          <a:graphicData uri="http://schemas.openxmlformats.org/drawingml/2006/table">
            <a:tbl>
              <a:tblPr/>
              <a:tblGrid>
                <a:gridCol w="1135063"/>
                <a:gridCol w="1673225"/>
              </a:tblGrid>
              <a:tr h="582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Čas   </a:t>
                      </a:r>
                      <a:r>
                        <a:rPr kumimoji="0" lang="cs-CZ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Dráha </a:t>
                      </a:r>
                      <a:r>
                        <a:rPr kumimoji="0" lang="cs-CZ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s(t)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11,25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31,25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45,00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61,25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1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80,00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5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5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5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5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5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5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58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8" grpId="0" animBg="1"/>
      <p:bldP spid="505861" grpId="0" build="p" autoUpdateAnimBg="0"/>
      <p:bldP spid="505864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51" name="Rectangle 19"/>
          <p:cNvSpPr>
            <a:spLocks noChangeArrowheads="1"/>
          </p:cNvSpPr>
          <p:nvPr/>
        </p:nvSpPr>
        <p:spPr bwMode="auto">
          <a:xfrm>
            <a:off x="539750" y="5445125"/>
            <a:ext cx="5184775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4834" name="Rectangle 2"/>
          <p:cNvSpPr>
            <a:spLocks noChangeArrowheads="1"/>
          </p:cNvSpPr>
          <p:nvPr/>
        </p:nvSpPr>
        <p:spPr bwMode="auto">
          <a:xfrm>
            <a:off x="539750" y="836613"/>
            <a:ext cx="5184775" cy="4464050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4835" name="Rectangle 3"/>
          <p:cNvSpPr>
            <a:spLocks noChangeArrowheads="1"/>
          </p:cNvSpPr>
          <p:nvPr/>
        </p:nvSpPr>
        <p:spPr bwMode="auto">
          <a:xfrm>
            <a:off x="6227763" y="2205038"/>
            <a:ext cx="22320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483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115888"/>
            <a:ext cx="8210550" cy="649287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Tečna ke grafu funkce v daném bodě</a:t>
            </a:r>
          </a:p>
        </p:txBody>
      </p:sp>
      <p:sp>
        <p:nvSpPr>
          <p:cNvPr id="504837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580063" y="836613"/>
            <a:ext cx="309562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Máme nalézt rovnici tečny     ve tvaru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    </a:t>
            </a:r>
            <a:r>
              <a:rPr lang="cs-CZ" sz="2800" b="1" i="1">
                <a:solidFill>
                  <a:srgbClr val="F20000"/>
                </a:solidFill>
                <a:latin typeface="Times New Roman" pitchFamily="18" charset="0"/>
              </a:rPr>
              <a:t>y = k . x + q </a:t>
            </a:r>
            <a:r>
              <a:rPr lang="cs-CZ" sz="2800" b="1">
                <a:latin typeface="Times New Roman" pitchFamily="18" charset="0"/>
              </a:rPr>
              <a:t>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 i="1">
                <a:latin typeface="Times New Roman" pitchFamily="18" charset="0"/>
              </a:rPr>
              <a:t>	</a:t>
            </a:r>
            <a:r>
              <a:rPr lang="cs-CZ" sz="2800" b="1">
                <a:latin typeface="Times New Roman" pitchFamily="18" charset="0"/>
              </a:rPr>
              <a:t>která prochází bodem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sz="2800" b="1" i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s-CZ" sz="2800" b="1" i="1">
                <a:latin typeface="Times New Roman" pitchFamily="18" charset="0"/>
              </a:rPr>
              <a:t> 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 i="1">
                <a:latin typeface="Times New Roman" pitchFamily="18" charset="0"/>
                <a:cs typeface="Times New Roman" pitchFamily="18" charset="0"/>
              </a:rPr>
              <a:t>f(c)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4842" name="Rectangle 1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580063" y="3933825"/>
            <a:ext cx="33845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Klíčové bude nalézt směrnici tečny </a:t>
            </a:r>
            <a:r>
              <a:rPr lang="cs-CZ" sz="2800" b="1" i="1">
                <a:latin typeface="Times New Roman" pitchFamily="18" charset="0"/>
              </a:rPr>
              <a:t>k</a:t>
            </a:r>
            <a:r>
              <a:rPr lang="cs-CZ" sz="2800" b="1">
                <a:latin typeface="Times New Roman" pitchFamily="18" charset="0"/>
              </a:rPr>
              <a:t>.     Jak?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4848" name="Rectangle 1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11863" y="5516563"/>
            <a:ext cx="26638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Tečna ke grafu funkce.ggb</a:t>
            </a:r>
            <a:endParaRPr lang="cs-CZ" sz="2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4849" name="Object 17"/>
          <p:cNvGraphicFramePr>
            <a:graphicFrameLocks noChangeAspect="1"/>
          </p:cNvGraphicFramePr>
          <p:nvPr/>
        </p:nvGraphicFramePr>
        <p:xfrm>
          <a:off x="900113" y="5589588"/>
          <a:ext cx="4419600" cy="835025"/>
        </p:xfrm>
        <a:graphic>
          <a:graphicData uri="http://schemas.openxmlformats.org/presentationml/2006/ole">
            <p:oleObj spid="_x0000_s504849" r:id="rId4" imgW="2070100" imgH="393700" progId="Equation.3">
              <p:embed/>
            </p:oleObj>
          </a:graphicData>
        </a:graphic>
      </p:graphicFrame>
      <p:pic>
        <p:nvPicPr>
          <p:cNvPr id="504852" name="Picture 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981075"/>
            <a:ext cx="4895850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4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4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4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4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4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4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4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4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4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4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51" grpId="0" animBg="1"/>
      <p:bldP spid="504835" grpId="0" animBg="1"/>
      <p:bldP spid="504837" grpId="0" build="p" autoUpdateAnimBg="0"/>
      <p:bldP spid="504842" grpId="0" build="p" autoUpdateAnimBg="0"/>
      <p:bldP spid="50484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ChangeArrowheads="1"/>
          </p:cNvSpPr>
          <p:nvPr/>
        </p:nvSpPr>
        <p:spPr bwMode="auto">
          <a:xfrm>
            <a:off x="755650" y="4076700"/>
            <a:ext cx="7848600" cy="2468563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6883" name="Rectangle 3"/>
          <p:cNvSpPr>
            <a:spLocks noChangeArrowheads="1"/>
          </p:cNvSpPr>
          <p:nvPr/>
        </p:nvSpPr>
        <p:spPr bwMode="auto">
          <a:xfrm>
            <a:off x="755650" y="1628775"/>
            <a:ext cx="784860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688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Definice derivace funkce v bodě</a:t>
            </a:r>
          </a:p>
        </p:txBody>
      </p:sp>
      <p:sp>
        <p:nvSpPr>
          <p:cNvPr id="506886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9600" y="1700213"/>
            <a:ext cx="79232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Derivací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nazýváme limitu	</a:t>
            </a:r>
            <a:endParaRPr lang="cs-CZ" sz="2800" b="1" baseline="-25000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506889" name="Rectangle 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4221163"/>
            <a:ext cx="79216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Podle charakteru limity říkáme že derivace f</a:t>
            </a:r>
            <a:r>
              <a:rPr lang="cs-CZ" sz="2800" b="1" baseline="-250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´(c)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neexistuje,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existuje a je nevlastní	 (+ či – nekonečno),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existuje a je vlastní (je to reálné číslo).</a:t>
            </a:r>
          </a:p>
        </p:txBody>
      </p:sp>
      <p:graphicFrame>
        <p:nvGraphicFramePr>
          <p:cNvPr id="506890" name="Object 10"/>
          <p:cNvGraphicFramePr>
            <a:graphicFrameLocks noChangeAspect="1"/>
          </p:cNvGraphicFramePr>
          <p:nvPr/>
        </p:nvGraphicFramePr>
        <p:xfrm>
          <a:off x="2771775" y="2781300"/>
          <a:ext cx="4103688" cy="839788"/>
        </p:xfrm>
        <a:graphic>
          <a:graphicData uri="http://schemas.openxmlformats.org/presentationml/2006/ole">
            <p:oleObj spid="_x0000_s506890" name="Rovnice" r:id="rId3" imgW="1905000" imgH="3937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6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6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6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6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6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6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6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6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6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6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6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882" grpId="0" animBg="1"/>
      <p:bldP spid="506883" grpId="0" animBg="1"/>
      <p:bldP spid="506886" grpId="0" build="p" autoUpdateAnimBg="0"/>
      <p:bldP spid="50688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1" name="Rectangle 3"/>
          <p:cNvSpPr>
            <a:spLocks noChangeArrowheads="1"/>
          </p:cNvSpPr>
          <p:nvPr/>
        </p:nvSpPr>
        <p:spPr bwMode="auto">
          <a:xfrm>
            <a:off x="755650" y="1628775"/>
            <a:ext cx="784860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1405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Ekvivalentní definice derivace</a:t>
            </a:r>
          </a:p>
        </p:txBody>
      </p:sp>
      <p:sp>
        <p:nvSpPr>
          <p:cNvPr id="514053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9600" y="1700213"/>
            <a:ext cx="792321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Derivaci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můžeme také vyjádřit ve tvaru:</a:t>
            </a:r>
            <a:endParaRPr lang="cs-CZ" sz="2800" b="1" baseline="-25000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51405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62000" y="4495800"/>
            <a:ext cx="53340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Rozmyslete si to podle obrázku!</a:t>
            </a:r>
          </a:p>
        </p:txBody>
      </p:sp>
      <p:graphicFrame>
        <p:nvGraphicFramePr>
          <p:cNvPr id="514055" name="Object 7"/>
          <p:cNvGraphicFramePr>
            <a:graphicFrameLocks noChangeAspect="1"/>
          </p:cNvGraphicFramePr>
          <p:nvPr/>
        </p:nvGraphicFramePr>
        <p:xfrm>
          <a:off x="3003550" y="2781300"/>
          <a:ext cx="3638550" cy="839788"/>
        </p:xfrm>
        <a:graphic>
          <a:graphicData uri="http://schemas.openxmlformats.org/presentationml/2006/ole">
            <p:oleObj spid="_x0000_s514055" name="Rovnice" r:id="rId3" imgW="16887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4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4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51" grpId="0" animBg="1"/>
      <p:bldP spid="514053" grpId="0" build="p" autoUpdateAnimBg="0"/>
      <p:bldP spid="514054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068638"/>
            <a:ext cx="7200900" cy="771525"/>
          </a:xfrm>
        </p:spPr>
        <p:txBody>
          <a:bodyPr/>
          <a:lstStyle/>
          <a:p>
            <a:pPr marL="838200" indent="-838200"/>
            <a:r>
              <a:rPr lang="cs-CZ" b="1">
                <a:latin typeface="Times New Roman" pitchFamily="18" charset="0"/>
              </a:rPr>
              <a:t>Derivace funkce v intervalu</a:t>
            </a:r>
            <a:r>
              <a:rPr lang="cs-CZ" sz="40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7" name="Rectangle 3"/>
          <p:cNvSpPr>
            <a:spLocks noChangeArrowheads="1"/>
          </p:cNvSpPr>
          <p:nvPr/>
        </p:nvSpPr>
        <p:spPr bwMode="auto">
          <a:xfrm>
            <a:off x="755650" y="3141663"/>
            <a:ext cx="8064500" cy="2663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790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69215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Derivace dané funkce je také funkce!</a:t>
            </a:r>
          </a:p>
        </p:txBody>
      </p:sp>
      <p:sp>
        <p:nvSpPr>
          <p:cNvPr id="507909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1628775"/>
            <a:ext cx="835342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Vypočítáme-li derivaci funkce f(x) v několika bodech, bude se její hodnota obecně měnit.</a:t>
            </a:r>
          </a:p>
        </p:txBody>
      </p:sp>
      <p:sp>
        <p:nvSpPr>
          <p:cNvPr id="507910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3213100"/>
            <a:ext cx="8318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Derivací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budeme nazývat funkci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´(x)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která je definována formulí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	</a:t>
            </a:r>
            <a:endParaRPr lang="cs-CZ" sz="2800" b="1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507912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55650" y="5949950"/>
            <a:ext cx="793273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Příklad: okamžitá rychlost při volném pádu</a:t>
            </a:r>
          </a:p>
        </p:txBody>
      </p:sp>
      <p:graphicFrame>
        <p:nvGraphicFramePr>
          <p:cNvPr id="507914" name="Object 10"/>
          <p:cNvGraphicFramePr>
            <a:graphicFrameLocks noChangeAspect="1"/>
          </p:cNvGraphicFramePr>
          <p:nvPr/>
        </p:nvGraphicFramePr>
        <p:xfrm>
          <a:off x="2195513" y="4797425"/>
          <a:ext cx="4157662" cy="839788"/>
        </p:xfrm>
        <a:graphic>
          <a:graphicData uri="http://schemas.openxmlformats.org/presentationml/2006/ole">
            <p:oleObj spid="_x0000_s507914" name="Rovnice" r:id="rId3" imgW="1930320" imgH="393480" progId="Equation.3">
              <p:embed/>
            </p:oleObj>
          </a:graphicData>
        </a:graphic>
      </p:graphicFrame>
      <p:sp>
        <p:nvSpPr>
          <p:cNvPr id="507916" name="Text Box 12"/>
          <p:cNvSpPr txBox="1">
            <a:spLocks noChangeArrowheads="1"/>
          </p:cNvSpPr>
          <p:nvPr/>
        </p:nvSpPr>
        <p:spPr bwMode="auto">
          <a:xfrm>
            <a:off x="5292725" y="2636838"/>
            <a:ext cx="354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cs-CZ">
                <a:hlinkClick r:id="rId4" action="ppaction://hlinkfile"/>
              </a:rPr>
              <a:t>Derivace je funkce.ggb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7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7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7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7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7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7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7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07" grpId="0" animBg="1"/>
      <p:bldP spid="507909" grpId="0" build="p" autoUpdateAnimBg="0"/>
      <p:bldP spid="507910" grpId="0" build="p" autoUpdateAnimBg="0"/>
      <p:bldP spid="507912" grpId="0" build="p" autoUpdateAnimBg="0"/>
      <p:bldP spid="5079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068638"/>
            <a:ext cx="7058025" cy="771525"/>
          </a:xfrm>
        </p:spPr>
        <p:txBody>
          <a:bodyPr/>
          <a:lstStyle/>
          <a:p>
            <a:pPr marL="838200" indent="-838200"/>
            <a:r>
              <a:rPr lang="cs-CZ" sz="4000" b="1">
                <a:latin typeface="Times New Roman" pitchFamily="18" charset="0"/>
              </a:rPr>
              <a:t>Souvislost spojitosti a derivace</a:t>
            </a:r>
            <a:r>
              <a:rPr lang="cs-CZ" sz="3600" b="1">
                <a:latin typeface="Times New Roman" pitchFamily="18" charset="0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11188" y="1268413"/>
            <a:ext cx="6705600" cy="762000"/>
          </a:xfrm>
        </p:spPr>
        <p:txBody>
          <a:bodyPr/>
          <a:lstStyle/>
          <a:p>
            <a:r>
              <a:rPr lang="cs-CZ" b="1">
                <a:latin typeface="Times New Roman" pitchFamily="18" charset="0"/>
              </a:rPr>
              <a:t>O čem budeme hovořit: </a:t>
            </a:r>
          </a:p>
        </p:txBody>
      </p:sp>
      <p:sp>
        <p:nvSpPr>
          <p:cNvPr id="140291" name="Rectangle 1027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755650" y="2708275"/>
            <a:ext cx="7848600" cy="3151188"/>
          </a:xfrm>
        </p:spPr>
        <p:txBody>
          <a:bodyPr/>
          <a:lstStyle/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Spojitost funkce v bodě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Spojitost funkce v intervalu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Derivace funkce v bodě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Derivace funkce v intervalu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Souvislost spojitosti a derivace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 advAuto="2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ChangeArrowheads="1"/>
          </p:cNvSpPr>
          <p:nvPr/>
        </p:nvSpPr>
        <p:spPr bwMode="auto">
          <a:xfrm>
            <a:off x="827088" y="4292600"/>
            <a:ext cx="8088312" cy="2252663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8931" name="Rectangle 3"/>
          <p:cNvSpPr>
            <a:spLocks noChangeArrowheads="1"/>
          </p:cNvSpPr>
          <p:nvPr/>
        </p:nvSpPr>
        <p:spPr bwMode="auto">
          <a:xfrm>
            <a:off x="900113" y="2057400"/>
            <a:ext cx="8015287" cy="1587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89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Co plyne z existence vlastní derivace?</a:t>
            </a:r>
          </a:p>
        </p:txBody>
      </p:sp>
      <p:sp>
        <p:nvSpPr>
          <p:cNvPr id="508933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524000"/>
            <a:ext cx="7239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Platí tato věta:</a:t>
            </a:r>
          </a:p>
        </p:txBody>
      </p:sp>
      <p:sp>
        <p:nvSpPr>
          <p:cNvPr id="50893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2060575"/>
            <a:ext cx="76517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Věta: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Má-li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vlastní derivaci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´(c)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, pak je v tomto bodě spojitá.		</a:t>
            </a:r>
            <a:endParaRPr lang="cs-CZ" sz="2800" b="1" baseline="-25000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508936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55650" y="3716338"/>
            <a:ext cx="1519238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Důkaz:</a:t>
            </a:r>
          </a:p>
        </p:txBody>
      </p:sp>
      <p:graphicFrame>
        <p:nvGraphicFramePr>
          <p:cNvPr id="508938" name="Object 10"/>
          <p:cNvGraphicFramePr>
            <a:graphicFrameLocks noChangeAspect="1"/>
          </p:cNvGraphicFramePr>
          <p:nvPr/>
        </p:nvGraphicFramePr>
        <p:xfrm>
          <a:off x="1003300" y="4508500"/>
          <a:ext cx="4689475" cy="406400"/>
        </p:xfrm>
        <a:graphic>
          <a:graphicData uri="http://schemas.openxmlformats.org/presentationml/2006/ole">
            <p:oleObj spid="_x0000_s508938" name="Rovnice" r:id="rId3" imgW="2819160" imgH="241200" progId="Equation.3">
              <p:embed/>
            </p:oleObj>
          </a:graphicData>
        </a:graphic>
      </p:graphicFrame>
      <p:graphicFrame>
        <p:nvGraphicFramePr>
          <p:cNvPr id="508940" name="Object 12"/>
          <p:cNvGraphicFramePr>
            <a:graphicFrameLocks noChangeAspect="1"/>
          </p:cNvGraphicFramePr>
          <p:nvPr/>
        </p:nvGraphicFramePr>
        <p:xfrm>
          <a:off x="2309813" y="5013325"/>
          <a:ext cx="4451350" cy="723900"/>
        </p:xfrm>
        <a:graphic>
          <a:graphicData uri="http://schemas.openxmlformats.org/presentationml/2006/ole">
            <p:oleObj spid="_x0000_s508940" name="Rovnice" r:id="rId4" imgW="2679480" imgH="431640" progId="Equation.3">
              <p:embed/>
            </p:oleObj>
          </a:graphicData>
        </a:graphic>
      </p:graphicFrame>
      <p:graphicFrame>
        <p:nvGraphicFramePr>
          <p:cNvPr id="508942" name="Object 14"/>
          <p:cNvGraphicFramePr>
            <a:graphicFrameLocks noChangeAspect="1"/>
          </p:cNvGraphicFramePr>
          <p:nvPr/>
        </p:nvGraphicFramePr>
        <p:xfrm>
          <a:off x="2339975" y="5876925"/>
          <a:ext cx="2613025" cy="352425"/>
        </p:xfrm>
        <a:graphic>
          <a:graphicData uri="http://schemas.openxmlformats.org/presentationml/2006/ole">
            <p:oleObj spid="_x0000_s508942" name="Rovnice" r:id="rId5" imgW="15240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8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89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0" grpId="0" animBg="1"/>
      <p:bldP spid="508931" grpId="0" animBg="1"/>
      <p:bldP spid="508933" grpId="0" build="p" autoUpdateAnimBg="0"/>
      <p:bldP spid="508934" grpId="0" build="p" autoUpdateAnimBg="0"/>
      <p:bldP spid="508936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5867400" cy="649288"/>
          </a:xfrm>
        </p:spPr>
        <p:txBody>
          <a:bodyPr/>
          <a:lstStyle/>
          <a:p>
            <a:pPr marL="838200" indent="-838200"/>
            <a:r>
              <a:rPr lang="cs-CZ" sz="4000" b="1">
                <a:latin typeface="Times New Roman" pitchFamily="18" charset="0"/>
              </a:rPr>
              <a:t>Co je třeba znát a umět?</a:t>
            </a:r>
          </a:p>
        </p:txBody>
      </p:sp>
      <p:sp>
        <p:nvSpPr>
          <p:cNvPr id="218115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84213" y="1989138"/>
            <a:ext cx="806450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Rozumět definici spojitosti funkce v bodě a intervalu,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důležité věty o spojitých funkcích a umět je aplikovat,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rozumět definici derivace funkce v bodě a intervalu,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souvislosti derivace funkce s tečnou ke grafu funkce a s okamžitou rychlostí,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vztah existence vlastní derivace a spojitosti.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57563"/>
            <a:ext cx="7129463" cy="647700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    Spojitost funkce v bodě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3" name="Rectangle 3"/>
          <p:cNvSpPr>
            <a:spLocks noChangeArrowheads="1"/>
          </p:cNvSpPr>
          <p:nvPr/>
        </p:nvSpPr>
        <p:spPr bwMode="auto">
          <a:xfrm>
            <a:off x="900113" y="2997200"/>
            <a:ext cx="7848600" cy="34559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664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Základní představa</a:t>
            </a:r>
          </a:p>
        </p:txBody>
      </p:sp>
      <p:sp>
        <p:nvSpPr>
          <p:cNvPr id="49664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524000"/>
            <a:ext cx="800735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Je-li funkce </a:t>
            </a:r>
            <a:r>
              <a:rPr lang="cs-CZ" sz="2800" b="1" i="1">
                <a:latin typeface="Times New Roman" pitchFamily="18" charset="0"/>
              </a:rPr>
              <a:t>f(x) </a:t>
            </a:r>
            <a:r>
              <a:rPr lang="cs-CZ" sz="2800" b="1">
                <a:latin typeface="Times New Roman" pitchFamily="18" charset="0"/>
              </a:rPr>
              <a:t>„spojitá v bodě </a:t>
            </a:r>
            <a:r>
              <a:rPr lang="cs-CZ" sz="2800" b="1" i="1">
                <a:latin typeface="Times New Roman" pitchFamily="18" charset="0"/>
              </a:rPr>
              <a:t>c </a:t>
            </a:r>
            <a:r>
              <a:rPr lang="cs-CZ" sz="2800" b="1">
                <a:latin typeface="Times New Roman" pitchFamily="18" charset="0"/>
              </a:rPr>
              <a:t>“, pak její graf v blízkém okolí bodu </a:t>
            </a:r>
            <a:r>
              <a:rPr lang="cs-CZ" sz="2800" b="1" i="1">
                <a:latin typeface="Times New Roman" pitchFamily="18" charset="0"/>
              </a:rPr>
              <a:t>c</a:t>
            </a:r>
            <a:r>
              <a:rPr lang="cs-CZ" sz="2800" b="1">
                <a:latin typeface="Times New Roman" pitchFamily="18" charset="0"/>
              </a:rPr>
              <a:t> „můžeme nakreslit, aniž bychom oddálili tužku od papíru“.</a:t>
            </a:r>
          </a:p>
        </p:txBody>
      </p:sp>
      <p:sp>
        <p:nvSpPr>
          <p:cNvPr id="496648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042988" y="3213100"/>
            <a:ext cx="69135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Příklady funkcí, které v některých bodech nejsou spojité:</a:t>
            </a:r>
            <a:endParaRPr lang="cs-CZ" sz="2800" b="1">
              <a:latin typeface="Times New Roman" pitchFamily="18" charset="0"/>
            </a:endParaRPr>
          </a:p>
        </p:txBody>
      </p:sp>
      <p:graphicFrame>
        <p:nvGraphicFramePr>
          <p:cNvPr id="496650" name="Object 10"/>
          <p:cNvGraphicFramePr>
            <a:graphicFrameLocks noChangeAspect="1"/>
          </p:cNvGraphicFramePr>
          <p:nvPr/>
        </p:nvGraphicFramePr>
        <p:xfrm>
          <a:off x="1476375" y="4437063"/>
          <a:ext cx="1800225" cy="501650"/>
        </p:xfrm>
        <a:graphic>
          <a:graphicData uri="http://schemas.openxmlformats.org/presentationml/2006/ole">
            <p:oleObj spid="_x0000_s496650" name="Rovnice" r:id="rId3" imgW="736600" imgH="203200" progId="Equation.3">
              <p:embed/>
            </p:oleObj>
          </a:graphicData>
        </a:graphic>
      </p:graphicFrame>
      <p:graphicFrame>
        <p:nvGraphicFramePr>
          <p:cNvPr id="496652" name="Object 12"/>
          <p:cNvGraphicFramePr>
            <a:graphicFrameLocks noChangeAspect="1"/>
          </p:cNvGraphicFramePr>
          <p:nvPr/>
        </p:nvGraphicFramePr>
        <p:xfrm>
          <a:off x="5029200" y="4191000"/>
          <a:ext cx="2016125" cy="963613"/>
        </p:xfrm>
        <a:graphic>
          <a:graphicData uri="http://schemas.openxmlformats.org/presentationml/2006/ole">
            <p:oleObj spid="_x0000_s496652" name="Rovnice" r:id="rId4" imgW="876300" imgH="419100" progId="Equation.3">
              <p:embed/>
            </p:oleObj>
          </a:graphicData>
        </a:graphic>
      </p:graphicFrame>
      <p:graphicFrame>
        <p:nvGraphicFramePr>
          <p:cNvPr id="496654" name="Object 14"/>
          <p:cNvGraphicFramePr>
            <a:graphicFrameLocks noChangeAspect="1"/>
          </p:cNvGraphicFramePr>
          <p:nvPr/>
        </p:nvGraphicFramePr>
        <p:xfrm>
          <a:off x="1524000" y="5410200"/>
          <a:ext cx="2016125" cy="506413"/>
        </p:xfrm>
        <a:graphic>
          <a:graphicData uri="http://schemas.openxmlformats.org/presentationml/2006/ole">
            <p:oleObj spid="_x0000_s496654" name="Rovnice" r:id="rId5" imgW="825500" imgH="203200" progId="Equation.3">
              <p:embed/>
            </p:oleObj>
          </a:graphicData>
        </a:graphic>
      </p:graphicFrame>
      <p:graphicFrame>
        <p:nvGraphicFramePr>
          <p:cNvPr id="496656" name="Object 16"/>
          <p:cNvGraphicFramePr>
            <a:graphicFrameLocks noChangeAspect="1"/>
          </p:cNvGraphicFramePr>
          <p:nvPr/>
        </p:nvGraphicFramePr>
        <p:xfrm>
          <a:off x="4953000" y="5410200"/>
          <a:ext cx="2016125" cy="520700"/>
        </p:xfrm>
        <a:graphic>
          <a:graphicData uri="http://schemas.openxmlformats.org/presentationml/2006/ole">
            <p:oleObj spid="_x0000_s496656" name="Rovnice" r:id="rId6" imgW="799753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6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6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3" grpId="0" animBg="1"/>
      <p:bldP spid="496645" grpId="0" build="p" autoUpdateAnimBg="0" advAuto="2000"/>
      <p:bldP spid="496648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/>
          <p:cNvSpPr>
            <a:spLocks noChangeArrowheads="1"/>
          </p:cNvSpPr>
          <p:nvPr/>
        </p:nvSpPr>
        <p:spPr bwMode="auto">
          <a:xfrm>
            <a:off x="395288" y="4868863"/>
            <a:ext cx="8520112" cy="1676400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7667" name="Rectangle 3"/>
          <p:cNvSpPr>
            <a:spLocks noChangeArrowheads="1"/>
          </p:cNvSpPr>
          <p:nvPr/>
        </p:nvSpPr>
        <p:spPr bwMode="auto">
          <a:xfrm>
            <a:off x="755650" y="1628775"/>
            <a:ext cx="8159750" cy="2232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766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Definice spojitosti funkce v bodě</a:t>
            </a:r>
          </a:p>
        </p:txBody>
      </p:sp>
      <p:sp>
        <p:nvSpPr>
          <p:cNvPr id="497670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1773238"/>
            <a:ext cx="80835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spojitá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právě tehdy, když</a:t>
            </a:r>
            <a:endParaRPr lang="cs-CZ" sz="2800" b="1" baseline="-25000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97672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95288" y="3860800"/>
            <a:ext cx="78486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Analogicky se definuje spojitost funkce </a:t>
            </a:r>
            <a:r>
              <a:rPr lang="cs-CZ" sz="2800" b="1" i="1">
                <a:latin typeface="Times New Roman" pitchFamily="18" charset="0"/>
              </a:rPr>
              <a:t>y = </a:t>
            </a:r>
            <a:r>
              <a:rPr lang="cs-CZ" sz="2800" b="1" i="1"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v bodě </a:t>
            </a:r>
            <a:r>
              <a:rPr lang="cs-CZ" sz="2800" b="1" i="1">
                <a:latin typeface="Times New Roman" pitchFamily="18" charset="0"/>
              </a:rPr>
              <a:t>c</a:t>
            </a:r>
            <a:r>
              <a:rPr lang="cs-CZ" sz="2800" b="1">
                <a:latin typeface="Times New Roman" pitchFamily="18" charset="0"/>
              </a:rPr>
              <a:t> zprava a zleva.</a:t>
            </a:r>
          </a:p>
        </p:txBody>
      </p:sp>
      <p:sp>
        <p:nvSpPr>
          <p:cNvPr id="497673" name="Rectangle 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79388" y="4941888"/>
            <a:ext cx="86407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Co znamená, že funkce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není spojitá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(Není v bodě definována nebo limita neexistuje nebo limita existuje, ale nerovná se funkční hodnotě.)</a:t>
            </a:r>
          </a:p>
        </p:txBody>
      </p:sp>
      <p:graphicFrame>
        <p:nvGraphicFramePr>
          <p:cNvPr id="497674" name="Object 10"/>
          <p:cNvGraphicFramePr>
            <a:graphicFrameLocks noChangeAspect="1"/>
          </p:cNvGraphicFramePr>
          <p:nvPr/>
        </p:nvGraphicFramePr>
        <p:xfrm>
          <a:off x="2871788" y="2924175"/>
          <a:ext cx="2822575" cy="568325"/>
        </p:xfrm>
        <a:graphic>
          <a:graphicData uri="http://schemas.openxmlformats.org/presentationml/2006/ole">
            <p:oleObj spid="_x0000_s497674" name="Rovnice" r:id="rId3" imgW="121896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7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7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7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7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7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7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7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7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6" grpId="0" animBg="1"/>
      <p:bldP spid="497667" grpId="0" animBg="1"/>
      <p:bldP spid="497670" grpId="0" build="p" autoUpdateAnimBg="0"/>
      <p:bldP spid="497672" grpId="0" build="p" autoUpdateAnimBg="0"/>
      <p:bldP spid="49767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997200"/>
            <a:ext cx="6983412" cy="1004888"/>
          </a:xfrm>
        </p:spPr>
        <p:txBody>
          <a:bodyPr/>
          <a:lstStyle/>
          <a:p>
            <a:pPr marL="838200" indent="-838200"/>
            <a:r>
              <a:rPr lang="cs-CZ" b="1">
                <a:latin typeface="Times New Roman" pitchFamily="18" charset="0"/>
              </a:rPr>
              <a:t>Spojitost funkce v intervalu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ChangeArrowheads="1"/>
          </p:cNvSpPr>
          <p:nvPr/>
        </p:nvSpPr>
        <p:spPr bwMode="auto">
          <a:xfrm>
            <a:off x="755650" y="4005263"/>
            <a:ext cx="8159750" cy="2303462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8691" name="Rectangle 3"/>
          <p:cNvSpPr>
            <a:spLocks noChangeArrowheads="1"/>
          </p:cNvSpPr>
          <p:nvPr/>
        </p:nvSpPr>
        <p:spPr bwMode="auto">
          <a:xfrm>
            <a:off x="755650" y="1628775"/>
            <a:ext cx="8159750" cy="21605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86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>
                <a:latin typeface="Times New Roman" pitchFamily="18" charset="0"/>
              </a:rPr>
              <a:t>Spojitost v otevřeném intervalu</a:t>
            </a:r>
          </a:p>
        </p:txBody>
      </p:sp>
      <p:graphicFrame>
        <p:nvGraphicFramePr>
          <p:cNvPr id="498698" name="Object 10"/>
          <p:cNvGraphicFramePr>
            <a:graphicFrameLocks noChangeAspect="1"/>
          </p:cNvGraphicFramePr>
          <p:nvPr>
            <p:ph sz="half" idx="1"/>
          </p:nvPr>
        </p:nvGraphicFramePr>
        <p:xfrm>
          <a:off x="3851275" y="4868863"/>
          <a:ext cx="1728788" cy="452437"/>
        </p:xfrm>
        <a:graphic>
          <a:graphicData uri="http://schemas.openxmlformats.org/presentationml/2006/ole">
            <p:oleObj spid="_x0000_s498698" name="Rovnice" r:id="rId3" imgW="774360" imgH="203040" progId="Equation.3">
              <p:embed/>
            </p:oleObj>
          </a:graphicData>
        </a:graphic>
      </p:graphicFrame>
      <p:sp>
        <p:nvSpPr>
          <p:cNvPr id="49869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1773238"/>
            <a:ext cx="81359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spojitá v otevřeném intervalu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(a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právě tehdy, když je spojitá v každém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 (a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.</a:t>
            </a:r>
          </a:p>
        </p:txBody>
      </p:sp>
      <p:sp>
        <p:nvSpPr>
          <p:cNvPr id="498696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4076700"/>
            <a:ext cx="1728787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Příklady:</a:t>
            </a:r>
          </a:p>
        </p:txBody>
      </p:sp>
      <p:graphicFrame>
        <p:nvGraphicFramePr>
          <p:cNvPr id="498700" name="Object 12"/>
          <p:cNvGraphicFramePr>
            <a:graphicFrameLocks noChangeAspect="1"/>
          </p:cNvGraphicFramePr>
          <p:nvPr>
            <p:ph sz="half" idx="2"/>
          </p:nvPr>
        </p:nvGraphicFramePr>
        <p:xfrm>
          <a:off x="3851275" y="5516563"/>
          <a:ext cx="1657350" cy="455612"/>
        </p:xfrm>
        <a:graphic>
          <a:graphicData uri="http://schemas.openxmlformats.org/presentationml/2006/ole">
            <p:oleObj spid="_x0000_s498700" name="Rovnice" r:id="rId4" imgW="736600" imgH="203200" progId="Equation.3">
              <p:embed/>
            </p:oleObj>
          </a:graphicData>
        </a:graphic>
      </p:graphicFrame>
      <p:graphicFrame>
        <p:nvGraphicFramePr>
          <p:cNvPr id="498702" name="Object 14"/>
          <p:cNvGraphicFramePr>
            <a:graphicFrameLocks noChangeAspect="1"/>
          </p:cNvGraphicFramePr>
          <p:nvPr/>
        </p:nvGraphicFramePr>
        <p:xfrm>
          <a:off x="3851275" y="4149725"/>
          <a:ext cx="1871663" cy="509588"/>
        </p:xfrm>
        <a:graphic>
          <a:graphicData uri="http://schemas.openxmlformats.org/presentationml/2006/ole">
            <p:oleObj spid="_x0000_s498702" name="Rovnice" r:id="rId5" imgW="838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8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8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8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8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8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0" grpId="0" animBg="1"/>
      <p:bldP spid="498691" grpId="0" animBg="1"/>
      <p:bldP spid="498694" grpId="0" build="p" autoUpdateAnimBg="0"/>
      <p:bldP spid="49869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Rectangle 2"/>
          <p:cNvSpPr>
            <a:spLocks noChangeArrowheads="1"/>
          </p:cNvSpPr>
          <p:nvPr/>
        </p:nvSpPr>
        <p:spPr bwMode="auto">
          <a:xfrm>
            <a:off x="755650" y="5373688"/>
            <a:ext cx="7920038" cy="1171575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1763" name="Rectangle 3"/>
          <p:cNvSpPr>
            <a:spLocks noChangeArrowheads="1"/>
          </p:cNvSpPr>
          <p:nvPr/>
        </p:nvSpPr>
        <p:spPr bwMode="auto">
          <a:xfrm>
            <a:off x="755650" y="1700213"/>
            <a:ext cx="7920038" cy="2520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17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>
                <a:latin typeface="Times New Roman" pitchFamily="18" charset="0"/>
              </a:rPr>
              <a:t>Spojitost v ostatních druzích intervalů</a:t>
            </a:r>
          </a:p>
        </p:txBody>
      </p:sp>
      <p:sp>
        <p:nvSpPr>
          <p:cNvPr id="50176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95288" y="4365625"/>
            <a:ext cx="662463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	Analogicky se definuje spojitost funkce v intervalech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( 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latin typeface="Times New Roman" pitchFamily="18" charset="0"/>
              </a:rPr>
              <a:t>b 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cs-CZ" sz="2800" b="1" i="1">
                <a:latin typeface="Times New Roman" pitchFamily="18" charset="0"/>
              </a:rPr>
              <a:t>   </a:t>
            </a:r>
            <a:r>
              <a:rPr lang="cs-CZ" sz="2800" b="1">
                <a:latin typeface="Times New Roman" pitchFamily="18" charset="0"/>
              </a:rPr>
              <a:t>a</a:t>
            </a:r>
            <a:r>
              <a:rPr lang="cs-CZ" sz="2800" b="1" i="1">
                <a:latin typeface="Times New Roman" pitchFamily="18" charset="0"/>
              </a:rPr>
              <a:t>  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latin typeface="Times New Roman" pitchFamily="18" charset="0"/>
              </a:rPr>
              <a:t>b </a:t>
            </a: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cs-CZ" sz="2800" b="1">
                <a:latin typeface="Times New Roman" pitchFamily="18" charset="0"/>
              </a:rPr>
              <a:t> .</a:t>
            </a:r>
          </a:p>
        </p:txBody>
      </p:sp>
      <p:sp>
        <p:nvSpPr>
          <p:cNvPr id="501766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1700213"/>
            <a:ext cx="8370887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spojitá v polouzavřeném intervalu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 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právě tehdy, když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	je spojitá v každém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 (a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	a je spojitá v bodě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zprava.</a:t>
            </a:r>
          </a:p>
        </p:txBody>
      </p:sp>
      <p:sp>
        <p:nvSpPr>
          <p:cNvPr id="501768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5445125"/>
            <a:ext cx="2736850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Příklady:</a:t>
            </a:r>
          </a:p>
        </p:txBody>
      </p:sp>
      <p:graphicFrame>
        <p:nvGraphicFramePr>
          <p:cNvPr id="501770" name="Object 10"/>
          <p:cNvGraphicFramePr>
            <a:graphicFrameLocks noChangeAspect="1"/>
          </p:cNvGraphicFramePr>
          <p:nvPr>
            <p:ph idx="1"/>
          </p:nvPr>
        </p:nvGraphicFramePr>
        <p:xfrm>
          <a:off x="2771775" y="5734050"/>
          <a:ext cx="1871663" cy="474663"/>
        </p:xfrm>
        <a:graphic>
          <a:graphicData uri="http://schemas.openxmlformats.org/presentationml/2006/ole">
            <p:oleObj spid="_x0000_s501770" name="Rovnice" r:id="rId3" imgW="799753" imgH="203112" progId="Equation.3">
              <p:embed/>
            </p:oleObj>
          </a:graphicData>
        </a:graphic>
      </p:graphicFrame>
      <p:graphicFrame>
        <p:nvGraphicFramePr>
          <p:cNvPr id="501772" name="Object 12"/>
          <p:cNvGraphicFramePr>
            <a:graphicFrameLocks noChangeAspect="1"/>
          </p:cNvGraphicFramePr>
          <p:nvPr/>
        </p:nvGraphicFramePr>
        <p:xfrm>
          <a:off x="5219700" y="5734050"/>
          <a:ext cx="2232025" cy="473075"/>
        </p:xfrm>
        <a:graphic>
          <a:graphicData uri="http://schemas.openxmlformats.org/presentationml/2006/ole">
            <p:oleObj spid="_x0000_s501772" name="Rovnice" r:id="rId4" imgW="977476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2" grpId="0" animBg="1"/>
      <p:bldP spid="501763" grpId="0" animBg="1"/>
      <p:bldP spid="501765" grpId="0" build="p" autoUpdateAnimBg="0"/>
      <p:bldP spid="501766" grpId="0" build="p" autoUpdateAnimBg="0"/>
      <p:bldP spid="501768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1" name="Rectangle 3"/>
          <p:cNvSpPr>
            <a:spLocks noChangeArrowheads="1"/>
          </p:cNvSpPr>
          <p:nvPr/>
        </p:nvSpPr>
        <p:spPr bwMode="auto">
          <a:xfrm>
            <a:off x="468313" y="1196975"/>
            <a:ext cx="8424862" cy="54721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50381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Věty o spojitých funkcích</a:t>
            </a:r>
          </a:p>
        </p:txBody>
      </p:sp>
      <p:sp>
        <p:nvSpPr>
          <p:cNvPr id="50381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1268413"/>
            <a:ext cx="7921625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Funkce spojitá na uzavřeném intervalu má minimum i maximum. (Věta neplatí pro jiné intervaly!)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Nechť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spojitá na uzavřeném intervalu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.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	Pak nabývá všech hodnot mezi čísly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f(a)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 f(b) .</a:t>
            </a:r>
            <a:endParaRPr lang="cs-CZ" sz="2800" b="1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Nechť funkce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y =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spojitá na uzavřeném intervalu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 ,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nechť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f(a) . f(b)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.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	Pak existuje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c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 (a</a:t>
            </a:r>
            <a:r>
              <a:rPr lang="en-US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b)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takové, že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f(c) = 0.</a:t>
            </a:r>
            <a:endParaRPr lang="cs-CZ" sz="2800" b="1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Každý polynom třetího stupně má alespoň jeden reálný kořen.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3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3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3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3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3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3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3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3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3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3811" grpId="0" animBg="1"/>
      <p:bldP spid="503814" grpId="0" build="p" autoUpdateAnimBg="0"/>
    </p:bldLst>
  </p:timing>
</p:sld>
</file>

<file path=ppt/theme/theme1.xml><?xml version="1.0" encoding="utf-8"?>
<a:theme xmlns:a="http://schemas.openxmlformats.org/drawingml/2006/main" name="Modrý čtverečkovaný sešit">
  <a:themeElements>
    <a:clrScheme name="Modrý čtverečkovaný seši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Modrý čtverečkovaný seš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odrý čtverečkovaný seši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2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3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13802</TotalTime>
  <Words>364</Words>
  <Application>Microsoft PowerPoint</Application>
  <PresentationFormat>Předvádění na obrazovce (4:3)</PresentationFormat>
  <Paragraphs>109</Paragraphs>
  <Slides>21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21</vt:i4>
      </vt:variant>
    </vt:vector>
  </HeadingPairs>
  <TitlesOfParts>
    <vt:vector size="30" baseType="lpstr">
      <vt:lpstr>Times New Roman</vt:lpstr>
      <vt:lpstr>Tahoma</vt:lpstr>
      <vt:lpstr>Wingdings</vt:lpstr>
      <vt:lpstr>Times</vt:lpstr>
      <vt:lpstr>Symbol</vt:lpstr>
      <vt:lpstr>Modrý čtverečkovaný sešit</vt:lpstr>
      <vt:lpstr>Editor rovnic 3.0</vt:lpstr>
      <vt:lpstr>Grafika CorelDRAW 9.0</vt:lpstr>
      <vt:lpstr>Microsoft Equation 3.0</vt:lpstr>
      <vt:lpstr> </vt:lpstr>
      <vt:lpstr>O čem budeme hovořit: </vt:lpstr>
      <vt:lpstr>    Spojitost funkce v bodě </vt:lpstr>
      <vt:lpstr>Základní představa</vt:lpstr>
      <vt:lpstr>Definice spojitosti funkce v bodě</vt:lpstr>
      <vt:lpstr>Spojitost funkce v intervalu </vt:lpstr>
      <vt:lpstr>Spojitost v otevřeném intervalu</vt:lpstr>
      <vt:lpstr>Spojitost v ostatních druzích intervalů</vt:lpstr>
      <vt:lpstr>Věty o spojitých funkcích</vt:lpstr>
      <vt:lpstr>Turista v horách</vt:lpstr>
      <vt:lpstr>Čtverec opsaný křivce</vt:lpstr>
      <vt:lpstr>Derivace funkce v bodě </vt:lpstr>
      <vt:lpstr>Okamžitá rychlost volného pádu</vt:lpstr>
      <vt:lpstr>Tečna ke grafu funkce v daném bodě</vt:lpstr>
      <vt:lpstr>Definice derivace funkce v bodě</vt:lpstr>
      <vt:lpstr>Ekvivalentní definice derivace</vt:lpstr>
      <vt:lpstr>Derivace funkce v intervalu </vt:lpstr>
      <vt:lpstr>Derivace dané funkce je také funkce!</vt:lpstr>
      <vt:lpstr>Souvislost spojitosti a derivace </vt:lpstr>
      <vt:lpstr>Co plyne z existence vlastní derivace?</vt:lpstr>
      <vt:lpstr>Co je třeba znát a umět?</vt:lpstr>
    </vt:vector>
  </TitlesOfParts>
  <Company>Univerzita J. E. Purkyně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DLOUHODOBÝ ZÁMĚR UJEP</dc:title>
  <dc:creator>REK03</dc:creator>
  <cp:lastModifiedBy>Petr</cp:lastModifiedBy>
  <cp:revision>314</cp:revision>
  <cp:lastPrinted>1601-01-01T00:00:00Z</cp:lastPrinted>
  <dcterms:created xsi:type="dcterms:W3CDTF">2002-11-19T15:12:59Z</dcterms:created>
  <dcterms:modified xsi:type="dcterms:W3CDTF">2013-09-07T21:27:14Z</dcterms:modified>
</cp:coreProperties>
</file>